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39.webp" ContentType="image/webp"/>
  <Override PartName="/ppt/media/image40.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7" r:id="rId4"/>
    <p:sldId id="258" r:id="rId6"/>
    <p:sldId id="285" r:id="rId7"/>
    <p:sldId id="284" r:id="rId8"/>
    <p:sldId id="382" r:id="rId9"/>
    <p:sldId id="341" r:id="rId10"/>
    <p:sldId id="287" r:id="rId11"/>
    <p:sldId id="362" r:id="rId12"/>
    <p:sldId id="405" r:id="rId13"/>
    <p:sldId id="288" r:id="rId14"/>
    <p:sldId id="292" r:id="rId15"/>
    <p:sldId id="406" r:id="rId16"/>
    <p:sldId id="407" r:id="rId17"/>
    <p:sldId id="453" r:id="rId18"/>
    <p:sldId id="455" r:id="rId19"/>
    <p:sldId id="454" r:id="rId20"/>
    <p:sldId id="456" r:id="rId21"/>
    <p:sldId id="457" r:id="rId22"/>
    <p:sldId id="458" r:id="rId23"/>
    <p:sldId id="459" r:id="rId24"/>
    <p:sldId id="461" r:id="rId25"/>
    <p:sldId id="462" r:id="rId26"/>
    <p:sldId id="463" r:id="rId27"/>
    <p:sldId id="464" r:id="rId28"/>
    <p:sldId id="494" r:id="rId29"/>
    <p:sldId id="408" r:id="rId30"/>
    <p:sldId id="430" r:id="rId31"/>
    <p:sldId id="409" r:id="rId32"/>
    <p:sldId id="410" r:id="rId33"/>
    <p:sldId id="431" r:id="rId34"/>
    <p:sldId id="492" r:id="rId35"/>
    <p:sldId id="496" r:id="rId36"/>
    <p:sldId id="495" r:id="rId37"/>
    <p:sldId id="491" r:id="rId38"/>
    <p:sldId id="321" r:id="rId39"/>
    <p:sldId id="522" r:id="rId40"/>
    <p:sldId id="523" r:id="rId41"/>
    <p:sldId id="524" r:id="rId42"/>
    <p:sldId id="525" r:id="rId43"/>
    <p:sldId id="521" r:id="rId44"/>
    <p:sldId id="530" r:id="rId45"/>
    <p:sldId id="286" r:id="rId46"/>
    <p:sldId id="531" r:id="rId47"/>
    <p:sldId id="533" r:id="rId48"/>
    <p:sldId id="537" r:id="rId49"/>
    <p:sldId id="538" r:id="rId50"/>
    <p:sldId id="541" r:id="rId51"/>
    <p:sldId id="545" r:id="rId52"/>
    <p:sldId id="546" r:id="rId53"/>
    <p:sldId id="529" r:id="rId54"/>
    <p:sldId id="542" r:id="rId55"/>
    <p:sldId id="283"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301" initials="1"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A40B"/>
    <a:srgbClr val="37BBED"/>
    <a:srgbClr val="585BA4"/>
    <a:srgbClr val="52CBCE"/>
    <a:srgbClr val="00BCE7"/>
    <a:srgbClr val="4C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howGuides="1">
      <p:cViewPr>
        <p:scale>
          <a:sx n="75" d="100"/>
          <a:sy n="75" d="100"/>
        </p:scale>
        <p:origin x="-1890" y="-942"/>
      </p:cViewPr>
      <p:guideLst>
        <p:guide orient="horz" pos="2269"/>
        <p:guide pos="39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214.xml"/><Relationship Id="rId60" Type="http://schemas.openxmlformats.org/officeDocument/2006/relationships/commentAuthors" Target="commentAuthors.xml"/><Relationship Id="rId6" Type="http://schemas.openxmlformats.org/officeDocument/2006/relationships/slide" Target="slides/slide2.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27T13:48:33.254" idx="4">
    <p:pos x="1909" y="1399"/>
    <p:text>vite server：指 vite 在开发时启动的 server
</p:text>
  </p:cm>
  <p:cm authorId="1" dt="2022-12-27T13:46:21.597" idx="6">
    <p:pos x="2960" y="1399"/>
    <p:text>vite client：vite dev server 会在 index.html 中，注入路径为 @vite/client 的脚本，这个脚本是运行在浏览器的</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CE91-96EA-4495-BA13-44CA1395CF7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7BA2-8C0A-4455-8AAA-7F610C054B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fld>
            <a:endParaRPr lang="zh-CN" altLang="en-US"/>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endParaRPr lang="zh-CN" altLang="en-US" dirty="0"/>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br>
              <a:rPr lang="en-US" altLang="zh-CN" dirty="0"/>
            </a:br>
            <a:r>
              <a:rPr lang="zh-CN" altLang="en-US" dirty="0"/>
              <a:t>添加您的标题文字</a:t>
            </a:r>
            <a:endParaRPr lang="zh-CN" altLang="en-US" dirty="0"/>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5"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7"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showMasterSp="0">
  <p:cSld name="1_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7"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fld>
            <a:endParaRPr lang="zh-CN" altLang="en-US"/>
          </a:p>
        </p:txBody>
      </p:sp>
      <p:sp>
        <p:nvSpPr>
          <p:cNvPr id="11" name="TextBox 10"/>
          <p:cNvSpPr txBox="1"/>
          <p:nvPr userDrawn="1"/>
        </p:nvSpPr>
        <p:spPr>
          <a:xfrm>
            <a:off x="1487488" y="6721164"/>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hlinkClick r:id="rId2"/>
              </a:rPr>
              <a:t>行</a:t>
            </a:r>
            <a:r>
              <a:rPr lang="zh-CN" altLang="en-US" sz="100" dirty="0" smtClean="0">
                <a:solidFill>
                  <a:prstClr val="black"/>
                </a:solidFill>
                <a:latin typeface="微软雅黑" panose="020B0503020204020204" pitchFamily="34" charset="-122"/>
                <a:hlinkClick r:id="rId2"/>
              </a:rPr>
              <a:t>业</a:t>
            </a:r>
            <a:r>
              <a:rPr lang="en-US" altLang="zh-CN" sz="100" dirty="0" smtClean="0">
                <a:solidFill>
                  <a:prstClr val="black"/>
                </a:solidFill>
                <a:latin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endParaRPr lang="en-US" altLang="zh-CN" sz="100" dirty="0" smtClean="0">
              <a:solidFill>
                <a:prstClr val="black"/>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KSO_FD"/>
          <p:cNvSpPr>
            <a:spLocks noGrp="1"/>
          </p:cNvSpPr>
          <p:nvPr>
            <p:ph type="dt" sz="half" idx="10"/>
          </p:nvPr>
        </p:nvSpPr>
        <p:spPr/>
        <p:txBody>
          <a:bodyPr/>
          <a:lstStyle/>
          <a:p>
            <a:fld id="{C3358779-6271-4AF0-842B-711B53DA69BA}" type="datetimeFigureOut">
              <a:rPr lang="zh-CN" altLang="en-US" smtClean="0"/>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blip>
          <a:srcRect/>
          <a:stretch>
            <a:fillRect/>
          </a:stretch>
        </a:blip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fld>
            <a:endParaRPr lang="zh-CN" altLang="en-US"/>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970" indent="-267970"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8.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0" Type="http://schemas.openxmlformats.org/officeDocument/2006/relationships/slideLayout" Target="../slideLayouts/slideLayout8.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tags" Target="../tags/tag44.xml"/><Relationship Id="rId5" Type="http://schemas.openxmlformats.org/officeDocument/2006/relationships/image" Target="../media/image7.pn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0" Type="http://schemas.openxmlformats.org/officeDocument/2006/relationships/comments" Target="../comments/commen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image" Target="../media/image17.png"/><Relationship Id="rId7" Type="http://schemas.openxmlformats.org/officeDocument/2006/relationships/hyperlink" Target="2019070310081642" TargetMode="External"/><Relationship Id="rId6" Type="http://schemas.openxmlformats.org/officeDocument/2006/relationships/hyperlink" Target="https://ask.qcloudimg.com/http-save/yehe-1140408/5c49f2bc1c80e880d8b2e07d49081b64.gif" TargetMode="External"/><Relationship Id="rId5" Type="http://schemas.openxmlformats.org/officeDocument/2006/relationships/image" Target="../media/image7.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1" Type="http://schemas.openxmlformats.org/officeDocument/2006/relationships/slideLayout" Target="../slideLayouts/slideLayout8.xml"/><Relationship Id="rId10" Type="http://schemas.openxmlformats.org/officeDocument/2006/relationships/image" Target="../media/image18.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hyperlink" Target="2019070310081642" TargetMode="External"/><Relationship Id="rId6" Type="http://schemas.openxmlformats.org/officeDocument/2006/relationships/hyperlink" Target="https://ask.qcloudimg.com/http-save/yehe-1140408/5c49f2bc1c80e880d8b2e07d49081b64.gif" TargetMode="External"/><Relationship Id="rId5" Type="http://schemas.openxmlformats.org/officeDocument/2006/relationships/image" Target="../media/image7.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1" Type="http://schemas.openxmlformats.org/officeDocument/2006/relationships/slideLayout" Target="../slideLayouts/slideLayout8.xml"/><Relationship Id="rId10" Type="http://schemas.openxmlformats.org/officeDocument/2006/relationships/image" Target="../media/image21.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8.xml"/><Relationship Id="rId6" Type="http://schemas.openxmlformats.org/officeDocument/2006/relationships/tags" Target="../tags/tag13.xml"/><Relationship Id="rId5" Type="http://schemas.openxmlformats.org/officeDocument/2006/relationships/image" Target="../media/image5.pn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6.png"/><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tags" Target="../tags/tag79.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31.png"/><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91.xml"/><Relationship Id="rId7" Type="http://schemas.openxmlformats.org/officeDocument/2006/relationships/image" Target="../media/image7.png"/><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6.png"/><Relationship Id="rId12" Type="http://schemas.openxmlformats.org/officeDocument/2006/relationships/slideLayout" Target="../slideLayouts/slideLayout8.xml"/><Relationship Id="rId11" Type="http://schemas.openxmlformats.org/officeDocument/2006/relationships/image" Target="../media/image30.png"/><Relationship Id="rId10" Type="http://schemas.openxmlformats.org/officeDocument/2006/relationships/tags" Target="../tags/tag92.xml"/><Relationship Id="rId1" Type="http://schemas.openxmlformats.org/officeDocument/2006/relationships/tags" Target="../tags/tag86.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tags" Target="../tags/tag96.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102.xml"/><Relationship Id="rId7" Type="http://schemas.openxmlformats.org/officeDocument/2006/relationships/image" Target="../media/image7.png"/><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6.png"/><Relationship Id="rId12" Type="http://schemas.openxmlformats.org/officeDocument/2006/relationships/slideLayout" Target="../slideLayouts/slideLayout8.xml"/><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tags" Target="../tags/tag97.xml"/></Relationships>
</file>

<file path=ppt/slides/_rels/slide31.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7.png"/><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image" Target="../media/image6.png"/><Relationship Id="rId10" Type="http://schemas.openxmlformats.org/officeDocument/2006/relationships/slideLayout" Target="../slideLayouts/slideLayout8.xml"/><Relationship Id="rId1" Type="http://schemas.openxmlformats.org/officeDocument/2006/relationships/tags" Target="../tags/tag103.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39.webp"/><Relationship Id="rId7" Type="http://schemas.openxmlformats.org/officeDocument/2006/relationships/image" Target="../media/image7.png"/><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image" Target="../media/image6.png"/><Relationship Id="rId1" Type="http://schemas.openxmlformats.org/officeDocument/2006/relationships/tags" Target="../tags/tag108.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7.png"/><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6.png"/><Relationship Id="rId1" Type="http://schemas.openxmlformats.org/officeDocument/2006/relationships/tags" Target="../tags/tag113.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40.webp"/><Relationship Id="rId5" Type="http://schemas.openxmlformats.org/officeDocument/2006/relationships/image" Target="../media/image7.png"/><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8.xml"/><Relationship Id="rId3" Type="http://schemas.openxmlformats.org/officeDocument/2006/relationships/tags" Target="../tags/tag122.xml"/><Relationship Id="rId2" Type="http://schemas.openxmlformats.org/officeDocument/2006/relationships/image" Target="../media/image2.png"/><Relationship Id="rId1" Type="http://schemas.openxmlformats.org/officeDocument/2006/relationships/tags" Target="../tags/tag121.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7.png"/><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image" Target="../media/image6.png"/><Relationship Id="rId1" Type="http://schemas.openxmlformats.org/officeDocument/2006/relationships/tags" Target="../tags/tag123.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7.png"/><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6.png"/><Relationship Id="rId1" Type="http://schemas.openxmlformats.org/officeDocument/2006/relationships/tags" Target="../tags/tag128.xml"/></Relationships>
</file>

<file path=ppt/slides/_rels/slide38.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138.xml"/><Relationship Id="rId7" Type="http://schemas.openxmlformats.org/officeDocument/2006/relationships/image" Target="../media/image7.png"/><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image" Target="../media/image6.png"/><Relationship Id="rId10" Type="http://schemas.openxmlformats.org/officeDocument/2006/relationships/slideLayout" Target="../slideLayouts/slideLayout8.xml"/><Relationship Id="rId1" Type="http://schemas.openxmlformats.org/officeDocument/2006/relationships/tags" Target="../tags/tag133.xml"/></Relationships>
</file>

<file path=ppt/slides/_rels/slide3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144.xml"/><Relationship Id="rId7" Type="http://schemas.openxmlformats.org/officeDocument/2006/relationships/image" Target="../media/image7.png"/><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6.png"/><Relationship Id="rId10" Type="http://schemas.openxmlformats.org/officeDocument/2006/relationships/slideLayout" Target="../slideLayouts/slideLayout8.xml"/><Relationship Id="rId1" Type="http://schemas.openxmlformats.org/officeDocument/2006/relationships/tags" Target="../tags/tag139.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8.xml"/><Relationship Id="rId6" Type="http://schemas.openxmlformats.org/officeDocument/2006/relationships/tags" Target="../tags/tag18.xml"/><Relationship Id="rId5" Type="http://schemas.openxmlformats.org/officeDocument/2006/relationships/image" Target="../media/image7.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8.xml"/><Relationship Id="rId3" Type="http://schemas.openxmlformats.org/officeDocument/2006/relationships/tags" Target="../tags/tag146.xml"/><Relationship Id="rId2" Type="http://schemas.openxmlformats.org/officeDocument/2006/relationships/image" Target="../media/image2.png"/><Relationship Id="rId1" Type="http://schemas.openxmlformats.org/officeDocument/2006/relationships/tags" Target="../tags/tag145.xml"/></Relationships>
</file>

<file path=ppt/slides/_rels/slide41.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3" Type="http://schemas.openxmlformats.org/officeDocument/2006/relationships/notesSlide" Target="../notesSlides/notesSlide12.xml"/><Relationship Id="rId12" Type="http://schemas.openxmlformats.org/officeDocument/2006/relationships/slideLayout" Target="../slideLayouts/slideLayout8.xml"/><Relationship Id="rId11" Type="http://schemas.openxmlformats.org/officeDocument/2006/relationships/tags" Target="../tags/tag150.xml"/><Relationship Id="rId10" Type="http://schemas.openxmlformats.org/officeDocument/2006/relationships/image" Target="../media/image46.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8.xml"/><Relationship Id="rId6" Type="http://schemas.openxmlformats.org/officeDocument/2006/relationships/tags" Target="../tags/tag154.xml"/><Relationship Id="rId5" Type="http://schemas.openxmlformats.org/officeDocument/2006/relationships/image" Target="../media/image7.png"/><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8.xml"/><Relationship Id="rId6" Type="http://schemas.openxmlformats.org/officeDocument/2006/relationships/tags" Target="../tags/tag158.xml"/><Relationship Id="rId5" Type="http://schemas.openxmlformats.org/officeDocument/2006/relationships/image" Target="../media/image7.png"/><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tags" Target="../tags/tag164.xml"/><Relationship Id="rId7" Type="http://schemas.openxmlformats.org/officeDocument/2006/relationships/image" Target="../media/image7.png"/><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6.png"/><Relationship Id="rId12" Type="http://schemas.openxmlformats.org/officeDocument/2006/relationships/notesSlide" Target="../notesSlides/notesSlide15.xml"/><Relationship Id="rId11" Type="http://schemas.openxmlformats.org/officeDocument/2006/relationships/slideLayout" Target="../slideLayouts/slideLayout8.xml"/><Relationship Id="rId10" Type="http://schemas.openxmlformats.org/officeDocument/2006/relationships/tags" Target="../tags/tag165.xml"/><Relationship Id="rId1" Type="http://schemas.openxmlformats.org/officeDocument/2006/relationships/tags" Target="../tags/tag159.xml"/></Relationships>
</file>

<file path=ppt/slides/_rels/slide45.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171.xml"/><Relationship Id="rId7" Type="http://schemas.openxmlformats.org/officeDocument/2006/relationships/image" Target="../media/image7.png"/><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6.png"/><Relationship Id="rId15" Type="http://schemas.openxmlformats.org/officeDocument/2006/relationships/notesSlide" Target="../notesSlides/notesSlide16.xml"/><Relationship Id="rId14" Type="http://schemas.openxmlformats.org/officeDocument/2006/relationships/slideLayout" Target="../slideLayouts/slideLayout8.xml"/><Relationship Id="rId13" Type="http://schemas.openxmlformats.org/officeDocument/2006/relationships/tags" Target="../tags/tag172.xml"/><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tags" Target="../tags/tag166.xml"/></Relationships>
</file>

<file path=ppt/slides/_rels/slide46.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178.xml"/><Relationship Id="rId7" Type="http://schemas.openxmlformats.org/officeDocument/2006/relationships/image" Target="../media/image7.png"/><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6.png"/><Relationship Id="rId15" Type="http://schemas.openxmlformats.org/officeDocument/2006/relationships/notesSlide" Target="../notesSlides/notesSlide17.xml"/><Relationship Id="rId14" Type="http://schemas.openxmlformats.org/officeDocument/2006/relationships/slideLayout" Target="../slideLayouts/slideLayout8.xml"/><Relationship Id="rId13" Type="http://schemas.openxmlformats.org/officeDocument/2006/relationships/tags" Target="../tags/tag180.xml"/><Relationship Id="rId12" Type="http://schemas.openxmlformats.org/officeDocument/2006/relationships/image" Target="../media/image54.png"/><Relationship Id="rId11" Type="http://schemas.openxmlformats.org/officeDocument/2006/relationships/image" Target="../media/image53.png"/><Relationship Id="rId10" Type="http://schemas.openxmlformats.org/officeDocument/2006/relationships/tags" Target="../tags/tag179.xml"/><Relationship Id="rId1" Type="http://schemas.openxmlformats.org/officeDocument/2006/relationships/tags" Target="../tags/tag173.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186.xml"/><Relationship Id="rId7" Type="http://schemas.openxmlformats.org/officeDocument/2006/relationships/image" Target="../media/image7.png"/><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6.png"/><Relationship Id="rId10" Type="http://schemas.openxmlformats.org/officeDocument/2006/relationships/notesSlide" Target="../notesSlides/notesSlide18.xml"/><Relationship Id="rId1" Type="http://schemas.openxmlformats.org/officeDocument/2006/relationships/tags" Target="../tags/tag181.xml"/></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192.xml"/><Relationship Id="rId7" Type="http://schemas.openxmlformats.org/officeDocument/2006/relationships/image" Target="../media/image7.png"/><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image" Target="../media/image6.png"/><Relationship Id="rId10" Type="http://schemas.openxmlformats.org/officeDocument/2006/relationships/notesSlide" Target="../notesSlides/notesSlide19.xml"/><Relationship Id="rId1" Type="http://schemas.openxmlformats.org/officeDocument/2006/relationships/tags" Target="../tags/tag187.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198.xml"/><Relationship Id="rId7" Type="http://schemas.openxmlformats.org/officeDocument/2006/relationships/image" Target="../media/image7.png"/><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image" Target="../media/image6.png"/><Relationship Id="rId10" Type="http://schemas.openxmlformats.org/officeDocument/2006/relationships/notesSlide" Target="../notesSlides/notesSlide20.xml"/><Relationship Id="rId1" Type="http://schemas.openxmlformats.org/officeDocument/2006/relationships/tags" Target="../tags/tag19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tags" Target="../tags/tag19.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202.xml"/><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0" Type="http://schemas.openxmlformats.org/officeDocument/2006/relationships/notesSlide" Target="../notesSlides/notesSlide21.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8.xml"/><Relationship Id="rId7" Type="http://schemas.openxmlformats.org/officeDocument/2006/relationships/tags" Target="../tags/tag206.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213.xml"/><Relationship Id="rId7" Type="http://schemas.openxmlformats.org/officeDocument/2006/relationships/image" Target="../media/image2.png"/><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0" Type="http://schemas.openxmlformats.org/officeDocument/2006/relationships/notesSlide" Target="../notesSlides/notesSlide23.xml"/><Relationship Id="rId1" Type="http://schemas.openxmlformats.org/officeDocument/2006/relationships/tags" Target="../tags/tag207.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8.xml"/><Relationship Id="rId6" Type="http://schemas.openxmlformats.org/officeDocument/2006/relationships/tags" Target="../tags/tag23.xml"/><Relationship Id="rId5" Type="http://schemas.openxmlformats.org/officeDocument/2006/relationships/image" Target="../media/image7.png"/><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tags" Target="../tags/tag30.xml"/><Relationship Id="rId5" Type="http://schemas.openxmlformats.org/officeDocument/2006/relationships/image" Target="../media/image7.pn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tags" Target="../tags/tag3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PA_文本框 8"/>
          <p:cNvSpPr txBox="1"/>
          <p:nvPr>
            <p:custDataLst>
              <p:tags r:id="rId1"/>
            </p:custDataLst>
          </p:nvPr>
        </p:nvSpPr>
        <p:spPr>
          <a:xfrm>
            <a:off x="4943097" y="4292734"/>
            <a:ext cx="3840480" cy="583565"/>
          </a:xfrm>
          <a:prstGeom prst="rect">
            <a:avLst/>
          </a:prstGeom>
          <a:noFill/>
        </p:spPr>
        <p:txBody>
          <a:bodyPr wrap="none" rtlCol="0">
            <a:spAutoFit/>
          </a:bodyPr>
          <a:lstStyle/>
          <a:p>
            <a:pPr algn="ctr"/>
            <a:r>
              <a:rPr lang="zh-CN" altLang="en-US" sz="32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下一代的前端工具链</a:t>
            </a:r>
            <a:endParaRPr lang="zh-CN" altLang="en-US" sz="32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35" name="PA_矩形 12"/>
          <p:cNvSpPr/>
          <p:nvPr>
            <p:custDataLst>
              <p:tags r:id="rId2"/>
            </p:custDataLst>
          </p:nvPr>
        </p:nvSpPr>
        <p:spPr>
          <a:xfrm>
            <a:off x="10056198" y="5732894"/>
            <a:ext cx="1249680" cy="306705"/>
          </a:xfrm>
          <a:prstGeom prst="rect">
            <a:avLst/>
          </a:prstGeom>
        </p:spPr>
        <p:txBody>
          <a:bodyPr wrap="none">
            <a:spAutoFit/>
          </a:bodyPr>
          <a:lstStyle/>
          <a:p>
            <a:pPr algn="ctr"/>
            <a:r>
              <a:rPr lang="zh-CN" altLang="en-US" sz="1400" dirty="0">
                <a:solidFill>
                  <a:schemeClr val="bg1">
                    <a:lumMod val="85000"/>
                  </a:schemeClr>
                </a:solidFill>
                <a:cs typeface="+mn-ea"/>
                <a:sym typeface="+mn-lt"/>
              </a:rPr>
              <a:t>分享人：</a:t>
            </a:r>
            <a:r>
              <a:rPr lang="zh-CN" altLang="en-US" sz="1400" dirty="0">
                <a:solidFill>
                  <a:schemeClr val="bg1">
                    <a:lumMod val="85000"/>
                  </a:schemeClr>
                </a:solidFill>
                <a:cs typeface="+mn-ea"/>
                <a:sym typeface="+mn-lt"/>
              </a:rPr>
              <a:t>王明</a:t>
            </a:r>
            <a:endParaRPr lang="zh-CN" altLang="en-US" sz="1400" dirty="0">
              <a:solidFill>
                <a:schemeClr val="bg1">
                  <a:lumMod val="85000"/>
                </a:schemeClr>
              </a:solidFill>
              <a:cs typeface="+mn-ea"/>
              <a:sym typeface="+mn-lt"/>
            </a:endParaRPr>
          </a:p>
        </p:txBody>
      </p:sp>
      <p:sp>
        <p:nvSpPr>
          <p:cNvPr id="36" name="PA_矩形 13"/>
          <p:cNvSpPr/>
          <p:nvPr>
            <p:custDataLst>
              <p:tags r:id="rId3"/>
            </p:custDataLst>
          </p:nvPr>
        </p:nvSpPr>
        <p:spPr>
          <a:xfrm>
            <a:off x="9984074" y="6164898"/>
            <a:ext cx="1508760" cy="306705"/>
          </a:xfrm>
          <a:prstGeom prst="rect">
            <a:avLst/>
          </a:prstGeom>
          <a:noFill/>
        </p:spPr>
        <p:txBody>
          <a:bodyPr wrap="none">
            <a:spAutoFit/>
          </a:bodyPr>
          <a:lstStyle/>
          <a:p>
            <a:r>
              <a:rPr lang="en-US" altLang="zh-CN" sz="1400" dirty="0">
                <a:solidFill>
                  <a:schemeClr val="bg1">
                    <a:lumMod val="85000"/>
                  </a:schemeClr>
                </a:solidFill>
                <a:cs typeface="+mn-ea"/>
                <a:sym typeface="+mn-lt"/>
              </a:rPr>
              <a:t>2022</a:t>
            </a:r>
            <a:r>
              <a:rPr lang="zh-CN" altLang="en-US" sz="1400" dirty="0">
                <a:solidFill>
                  <a:schemeClr val="bg1">
                    <a:lumMod val="85000"/>
                  </a:schemeClr>
                </a:solidFill>
                <a:cs typeface="+mn-ea"/>
                <a:sym typeface="+mn-lt"/>
              </a:rPr>
              <a:t>年</a:t>
            </a:r>
            <a:r>
              <a:rPr lang="en-US" altLang="zh-CN" sz="1400" dirty="0">
                <a:solidFill>
                  <a:schemeClr val="bg1">
                    <a:lumMod val="85000"/>
                  </a:schemeClr>
                </a:solidFill>
                <a:cs typeface="+mn-ea"/>
                <a:sym typeface="+mn-lt"/>
              </a:rPr>
              <a:t>12</a:t>
            </a:r>
            <a:r>
              <a:rPr lang="zh-CN" altLang="en-US" sz="1400" dirty="0">
                <a:solidFill>
                  <a:schemeClr val="bg1">
                    <a:lumMod val="85000"/>
                  </a:schemeClr>
                </a:solidFill>
                <a:cs typeface="+mn-ea"/>
                <a:sym typeface="+mn-lt"/>
              </a:rPr>
              <a:t>月</a:t>
            </a:r>
            <a:r>
              <a:rPr lang="en-US" altLang="zh-CN" sz="1400" dirty="0">
                <a:solidFill>
                  <a:schemeClr val="bg1">
                    <a:lumMod val="85000"/>
                  </a:schemeClr>
                </a:solidFill>
                <a:cs typeface="+mn-ea"/>
                <a:sym typeface="+mn-lt"/>
              </a:rPr>
              <a:t>31</a:t>
            </a:r>
            <a:r>
              <a:rPr lang="zh-CN" altLang="en-US" sz="1400" dirty="0">
                <a:solidFill>
                  <a:schemeClr val="bg1">
                    <a:lumMod val="85000"/>
                  </a:schemeClr>
                </a:solidFill>
                <a:cs typeface="+mn-ea"/>
                <a:sym typeface="+mn-lt"/>
              </a:rPr>
              <a:t>日</a:t>
            </a:r>
            <a:endParaRPr lang="zh-CN" altLang="en-US" sz="1400" dirty="0">
              <a:solidFill>
                <a:schemeClr val="bg1">
                  <a:lumMod val="85000"/>
                </a:schemeClr>
              </a:solidFill>
              <a:cs typeface="+mn-ea"/>
              <a:sym typeface="+mn-lt"/>
            </a:endParaRPr>
          </a:p>
        </p:txBody>
      </p:sp>
      <p:grpSp>
        <p:nvGrpSpPr>
          <p:cNvPr id="13" name="组合 12"/>
          <p:cNvGrpSpPr/>
          <p:nvPr/>
        </p:nvGrpSpPr>
        <p:grpSpPr>
          <a:xfrm>
            <a:off x="3975401" y="4012615"/>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17" name="图片 16" descr="图片包含 就坐, 黑色, 建筑物, 户外&#10;&#10;已生成高可信度的说明"/>
          <p:cNvPicPr>
            <a:picLocks noChangeAspect="1"/>
          </p:cNvPicPr>
          <p:nvPr>
            <p:custDataLst>
              <p:tags r:id="rId7"/>
            </p:custDataLst>
          </p:nvPr>
        </p:nvPicPr>
        <p:blipFill rotWithShape="1">
          <a:blip r:embed="rId8" cstate="screen"/>
          <a:srcRect/>
          <a:stretch>
            <a:fillRect/>
          </a:stretch>
        </p:blipFill>
        <p:spPr>
          <a:xfrm>
            <a:off x="-24680" y="116632"/>
            <a:ext cx="5974513" cy="6465124"/>
          </a:xfrm>
          <a:prstGeom prst="rect">
            <a:avLst/>
          </a:prstGeom>
        </p:spPr>
      </p:pic>
      <p:pic>
        <p:nvPicPr>
          <p:cNvPr id="18" name="图片 17" descr="图片包含 就坐, 黑色, 建筑物, 户外&#10;&#10;已生成高可信度的说明"/>
          <p:cNvPicPr>
            <a:picLocks noChangeAspect="1"/>
          </p:cNvPicPr>
          <p:nvPr/>
        </p:nvPicPr>
        <p:blipFill rotWithShape="1">
          <a:blip r:embed="rId9" cstate="screen"/>
          <a:srcRect/>
          <a:stretch>
            <a:fillRect/>
          </a:stretch>
        </p:blipFill>
        <p:spPr>
          <a:xfrm flipH="1">
            <a:off x="10310355" y="3933838"/>
            <a:ext cx="1849735" cy="2082420"/>
          </a:xfrm>
          <a:prstGeom prst="rect">
            <a:avLst/>
          </a:prstGeom>
        </p:spPr>
      </p:pic>
      <p:sp>
        <p:nvSpPr>
          <p:cNvPr id="5" name="PA_文本框 8"/>
          <p:cNvSpPr txBox="1"/>
          <p:nvPr>
            <p:custDataLst>
              <p:tags r:id="rId10"/>
            </p:custDataLst>
          </p:nvPr>
        </p:nvSpPr>
        <p:spPr>
          <a:xfrm>
            <a:off x="5736212" y="2349634"/>
            <a:ext cx="1859280" cy="1106805"/>
          </a:xfrm>
          <a:prstGeom prst="rect">
            <a:avLst/>
          </a:prstGeom>
          <a:noFill/>
        </p:spPr>
        <p:txBody>
          <a:bodyPr wrap="none" rtlCol="0">
            <a:spAutoFit/>
          </a:bodyPr>
          <a:p>
            <a:pPr algn="ctr"/>
            <a:r>
              <a:rPr lang="en-US" altLang="zh-CN" sz="66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vite</a:t>
            </a:r>
            <a:endParaRPr lang="zh-CN" altLang="en-US" sz="66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4000" advTm="6600">
        <p14:vortex dir="r"/>
      </p:transition>
    </mc:Choice>
    <mc:Fallback>
      <p:transition spd="slow" advTm="6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2" presetClass="entr" presetSubtype="2" decel="100000" fill="hold" grpId="0" nodeType="withEffect">
                                  <p:stCondLst>
                                    <p:cond delay="1500"/>
                                  </p:stCondLst>
                                  <p:iterate type="lt">
                                    <p:tmPct val="10000"/>
                                  </p:iterate>
                                  <p:childTnLst>
                                    <p:set>
                                      <p:cBhvr>
                                        <p:cTn id="18" dur="1" fill="hold">
                                          <p:stCondLst>
                                            <p:cond delay="0"/>
                                          </p:stCondLst>
                                        </p:cTn>
                                        <p:tgtEl>
                                          <p:spTgt spid="33">
                                            <p:txEl>
                                              <p:pRg st="0" end="0"/>
                                            </p:txEl>
                                          </p:spTgt>
                                        </p:tgtEl>
                                        <p:attrNameLst>
                                          <p:attrName>style.visibility</p:attrName>
                                        </p:attrNameLst>
                                      </p:cBhvr>
                                      <p:to>
                                        <p:strVal val="visible"/>
                                      </p:to>
                                    </p:set>
                                    <p:anim calcmode="lin" valueType="num">
                                      <p:cBhvr additive="base">
                                        <p:cTn id="19" dur="10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2" presetClass="entr" presetSubtype="2" decel="100000" fill="hold" grpId="0" nodeType="withEffect">
                                  <p:stCondLst>
                                    <p:cond delay="2000"/>
                                  </p:stCondLst>
                                  <p:iterate type="lt">
                                    <p:tmPct val="10000"/>
                                  </p:iterate>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3000"/>
                                  </p:stCondLst>
                                  <p:iterate type="lt">
                                    <p:tmPct val="10000"/>
                                  </p:iterate>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1+#ppt_w/2"/>
                                          </p:val>
                                        </p:tav>
                                        <p:tav tm="100000">
                                          <p:val>
                                            <p:strVal val="#ppt_x"/>
                                          </p:val>
                                        </p:tav>
                                      </p:tavLst>
                                    </p:anim>
                                    <p:anim calcmode="lin" valueType="num">
                                      <p:cBhvr additive="base">
                                        <p:cTn id="33" dur="500" fill="hold"/>
                                        <p:tgtEl>
                                          <p:spTgt spid="3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1500"/>
                                  </p:stCondLst>
                                  <p:iterate type="lt">
                                    <p:tmPct val="10000"/>
                                  </p:iterate>
                                  <p:childTnLst>
                                    <p:set>
                                      <p:cBhvr>
                                        <p:cTn id="35" dur="1" fill="hold">
                                          <p:stCondLst>
                                            <p:cond delay="0"/>
                                          </p:stCondLst>
                                        </p:cTn>
                                        <p:tgtEl>
                                          <p:spTgt spid="5">
                                            <p:txEl>
                                              <p:pRg st="0" end="0"/>
                                            </p:txEl>
                                          </p:spTgt>
                                        </p:tgtEl>
                                        <p:attrNameLst>
                                          <p:attrName>style.visibility</p:attrName>
                                        </p:attrNameLst>
                                      </p:cBhvr>
                                      <p:to>
                                        <p:strVal val="visible"/>
                                      </p:to>
                                    </p:set>
                                    <p:anim calcmode="lin" valueType="num">
                                      <p:cBhvr additive="base">
                                        <p:cTn id="36"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37"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5" grpId="0"/>
      <p:bldP spid="36"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p:cNvGrpSpPr/>
          <p:nvPr/>
        </p:nvGrpSpPr>
        <p:grpSpPr>
          <a:xfrm>
            <a:off x="191344" y="-315635"/>
            <a:ext cx="11928647" cy="7173635"/>
            <a:chOff x="263352" y="-315635"/>
            <a:chExt cx="11928647" cy="7173635"/>
          </a:xfrm>
        </p:grpSpPr>
        <p:pic>
          <p:nvPicPr>
            <p:cNvPr id="39" name="图片 38"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40" name="文本框 39"/>
            <p:cNvSpPr txBox="1"/>
            <p:nvPr/>
          </p:nvSpPr>
          <p:spPr>
            <a:xfrm>
              <a:off x="427176" y="332656"/>
              <a:ext cx="265239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3.1vite</a:t>
              </a:r>
              <a:r>
                <a:rPr lang="zh-CN" altLang="en-US" sz="2800" dirty="0">
                  <a:solidFill>
                    <a:schemeClr val="bg1">
                      <a:lumMod val="85000"/>
                    </a:schemeClr>
                  </a:solidFill>
                  <a:cs typeface="+mn-ea"/>
                  <a:sym typeface="+mn-lt"/>
                </a:rPr>
                <a:t>核心原理</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3"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42" name="图片 41"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55" name="Rectangle 34"/>
          <p:cNvSpPr/>
          <p:nvPr/>
        </p:nvSpPr>
        <p:spPr>
          <a:xfrm>
            <a:off x="407035" y="1340485"/>
            <a:ext cx="6432550" cy="645160"/>
          </a:xfrm>
          <a:prstGeom prst="rect">
            <a:avLst/>
          </a:prstGeom>
        </p:spPr>
        <p:txBody>
          <a:bodyPr wrap="square">
            <a:spAutoFit/>
          </a:bodyPr>
          <a:p>
            <a:pPr algn="l"/>
            <a:r>
              <a:rPr lang="en-US" altLang="zh-CN">
                <a:solidFill>
                  <a:schemeClr val="bg1">
                    <a:lumMod val="85000"/>
                  </a:schemeClr>
                </a:solidFill>
                <a:cs typeface="+mn-ea"/>
                <a:sym typeface="+mn-lt"/>
              </a:rPr>
              <a:t>1.</a:t>
            </a:r>
            <a:r>
              <a:rPr>
                <a:solidFill>
                  <a:schemeClr val="bg1">
                    <a:lumMod val="85000"/>
                  </a:schemeClr>
                </a:solidFill>
                <a:cs typeface="+mn-ea"/>
                <a:sym typeface="+mn-lt"/>
              </a:rPr>
              <a:t>当声明一个 script标签类型为 module 时,如</a:t>
            </a:r>
            <a:endParaRPr>
              <a:solidFill>
                <a:schemeClr val="bg1">
                  <a:lumMod val="85000"/>
                </a:schemeClr>
              </a:solidFill>
              <a:cs typeface="+mn-ea"/>
              <a:sym typeface="+mn-lt"/>
            </a:endParaRPr>
          </a:p>
          <a:p>
            <a:pPr algn="l"/>
            <a:endParaRPr>
              <a:solidFill>
                <a:schemeClr val="bg1">
                  <a:lumMod val="85000"/>
                </a:schemeClr>
              </a:solidFill>
              <a:cs typeface="+mn-ea"/>
              <a:sym typeface="+mn-lt"/>
            </a:endParaRPr>
          </a:p>
        </p:txBody>
      </p:sp>
      <p:sp>
        <p:nvSpPr>
          <p:cNvPr id="15" name="Rectangle 34"/>
          <p:cNvSpPr/>
          <p:nvPr/>
        </p:nvSpPr>
        <p:spPr>
          <a:xfrm>
            <a:off x="5735955" y="4489450"/>
            <a:ext cx="6432550" cy="1476375"/>
          </a:xfrm>
          <a:prstGeom prst="rect">
            <a:avLst/>
          </a:prstGeom>
        </p:spPr>
        <p:txBody>
          <a:bodyPr wrap="square">
            <a:spAutoFit/>
          </a:bodyPr>
          <a:p>
            <a:pPr algn="l"/>
            <a:r>
              <a:rPr lang="en-US" altLang="zh-CN">
                <a:solidFill>
                  <a:schemeClr val="bg1">
                    <a:lumMod val="85000"/>
                  </a:schemeClr>
                </a:solidFill>
                <a:cs typeface="+mn-ea"/>
                <a:sym typeface="+mn-lt"/>
              </a:rPr>
              <a:t>1.</a:t>
            </a:r>
            <a:r>
              <a:rPr lang="zh-CN" altLang="en-US">
                <a:solidFill>
                  <a:schemeClr val="bg1">
                    <a:lumMod val="85000"/>
                  </a:schemeClr>
                </a:solidFill>
                <a:cs typeface="+mn-ea"/>
                <a:sym typeface="+mn-lt"/>
              </a:rPr>
              <a:t>对于裸模块，浏览器无法识别，</a:t>
            </a:r>
            <a:r>
              <a:rPr lang="zh-CN" altLang="en-US">
                <a:solidFill>
                  <a:schemeClr val="bg1">
                    <a:lumMod val="85000"/>
                  </a:schemeClr>
                </a:solidFill>
                <a:cs typeface="+mn-ea"/>
                <a:sym typeface="+mn-lt"/>
              </a:rPr>
              <a:t>对于第三方模块</a:t>
            </a:r>
            <a:r>
              <a:rPr lang="en-US" altLang="zh-CN">
                <a:solidFill>
                  <a:schemeClr val="bg1">
                    <a:lumMod val="85000"/>
                  </a:schemeClr>
                </a:solidFill>
                <a:cs typeface="+mn-ea"/>
                <a:sym typeface="+mn-lt"/>
              </a:rPr>
              <a:t>vite</a:t>
            </a:r>
            <a:r>
              <a:rPr lang="zh-CN" altLang="en-US">
                <a:solidFill>
                  <a:schemeClr val="bg1">
                    <a:lumMod val="85000"/>
                  </a:schemeClr>
                </a:solidFill>
                <a:cs typeface="+mn-ea"/>
                <a:sym typeface="+mn-lt"/>
              </a:rPr>
              <a:t>服务器需要提前将</a:t>
            </a:r>
            <a:r>
              <a:rPr lang="zh-CN" altLang="en-US">
                <a:solidFill>
                  <a:schemeClr val="bg1">
                    <a:lumMod val="85000"/>
                  </a:schemeClr>
                </a:solidFill>
                <a:cs typeface="+mn-ea"/>
                <a:sym typeface="+mn-lt"/>
              </a:rPr>
              <a:t>裸模块的地址替换</a:t>
            </a:r>
            <a:r>
              <a:rPr lang="zh-CN" altLang="en-US">
                <a:solidFill>
                  <a:schemeClr val="bg1">
                    <a:lumMod val="85000"/>
                  </a:schemeClr>
                </a:solidFill>
                <a:cs typeface="+mn-ea"/>
                <a:sym typeface="+mn-lt"/>
              </a:rPr>
              <a:t>成相对</a:t>
            </a:r>
            <a:r>
              <a:rPr lang="zh-CN" altLang="en-US">
                <a:solidFill>
                  <a:schemeClr val="bg1">
                    <a:lumMod val="85000"/>
                  </a:schemeClr>
                </a:solidFill>
                <a:cs typeface="+mn-ea"/>
                <a:sym typeface="+mn-lt"/>
              </a:rPr>
              <a:t>地址</a:t>
            </a:r>
            <a:endParaRPr lang="zh-CN" altLang="en-US">
              <a:solidFill>
                <a:schemeClr val="bg1">
                  <a:lumMod val="85000"/>
                </a:schemeClr>
              </a:solidFill>
              <a:cs typeface="+mn-ea"/>
              <a:sym typeface="+mn-lt"/>
            </a:endParaRPr>
          </a:p>
          <a:p>
            <a:pPr algn="l"/>
            <a:endParaRPr lang="zh-CN" altLang="en-US">
              <a:solidFill>
                <a:schemeClr val="bg1">
                  <a:lumMod val="85000"/>
                </a:schemeClr>
              </a:solidFill>
              <a:cs typeface="+mn-ea"/>
              <a:sym typeface="+mn-lt"/>
            </a:endParaRPr>
          </a:p>
          <a:p>
            <a:pPr algn="l"/>
            <a:r>
              <a:rPr lang="en-US" altLang="zh-CN">
                <a:solidFill>
                  <a:schemeClr val="bg1">
                    <a:lumMod val="85000"/>
                  </a:schemeClr>
                </a:solidFill>
                <a:cs typeface="+mn-ea"/>
                <a:sym typeface="+mn-lt"/>
              </a:rPr>
              <a:t>2.</a:t>
            </a:r>
            <a:r>
              <a:rPr lang="zh-CN" altLang="en-US">
                <a:solidFill>
                  <a:schemeClr val="bg1">
                    <a:lumMod val="85000"/>
                  </a:schemeClr>
                </a:solidFill>
                <a:cs typeface="+mn-ea"/>
                <a:sym typeface="+mn-lt"/>
              </a:rPr>
              <a:t>对于</a:t>
            </a:r>
            <a:r>
              <a:rPr lang="en-US" altLang="zh-CN">
                <a:solidFill>
                  <a:schemeClr val="bg1">
                    <a:lumMod val="85000"/>
                  </a:schemeClr>
                </a:solidFill>
                <a:cs typeface="+mn-ea"/>
                <a:sym typeface="+mn-lt"/>
              </a:rPr>
              <a:t>vue</a:t>
            </a:r>
            <a:r>
              <a:rPr lang="zh-CN" altLang="en-US">
                <a:solidFill>
                  <a:schemeClr val="bg1">
                    <a:lumMod val="85000"/>
                  </a:schemeClr>
                </a:solidFill>
                <a:cs typeface="+mn-ea"/>
                <a:sym typeface="+mn-lt"/>
              </a:rPr>
              <a:t>等文件浏览器无法识别</a:t>
            </a:r>
            <a:r>
              <a:rPr lang="en-US" altLang="zh-CN">
                <a:solidFill>
                  <a:schemeClr val="bg1">
                    <a:lumMod val="85000"/>
                  </a:schemeClr>
                </a:solidFill>
                <a:cs typeface="+mn-ea"/>
                <a:sym typeface="+mn-lt"/>
              </a:rPr>
              <a:t>.</a:t>
            </a:r>
            <a:r>
              <a:rPr lang="zh-CN" altLang="en-US">
                <a:solidFill>
                  <a:schemeClr val="bg1">
                    <a:lumMod val="85000"/>
                  </a:schemeClr>
                </a:solidFill>
                <a:cs typeface="+mn-ea"/>
                <a:sym typeface="+mn-lt"/>
              </a:rPr>
              <a:t>这时候会解析为</a:t>
            </a:r>
            <a:r>
              <a:rPr lang="en-US" altLang="zh-CN">
                <a:solidFill>
                  <a:schemeClr val="bg1">
                    <a:lumMod val="85000"/>
                  </a:schemeClr>
                </a:solidFill>
                <a:cs typeface="+mn-ea"/>
                <a:sym typeface="+mn-lt"/>
              </a:rPr>
              <a:t>js</a:t>
            </a:r>
            <a:r>
              <a:rPr lang="zh-CN" altLang="en-US">
                <a:solidFill>
                  <a:schemeClr val="bg1">
                    <a:lumMod val="85000"/>
                  </a:schemeClr>
                </a:solidFill>
                <a:cs typeface="+mn-ea"/>
                <a:sym typeface="+mn-lt"/>
              </a:rPr>
              <a:t>文件</a:t>
            </a:r>
            <a:endParaRPr lang="zh-CN" altLang="en-US">
              <a:solidFill>
                <a:schemeClr val="bg1">
                  <a:lumMod val="85000"/>
                </a:schemeClr>
              </a:solidFill>
              <a:cs typeface="+mn-ea"/>
              <a:sym typeface="+mn-lt"/>
            </a:endParaRPr>
          </a:p>
          <a:p>
            <a:pPr algn="l"/>
            <a:endParaRPr lang="zh-CN" altLang="en-US">
              <a:solidFill>
                <a:schemeClr val="bg1">
                  <a:lumMod val="85000"/>
                </a:schemeClr>
              </a:solidFill>
              <a:cs typeface="+mn-ea"/>
              <a:sym typeface="+mn-lt"/>
            </a:endParaRPr>
          </a:p>
        </p:txBody>
      </p:sp>
      <p:pic>
        <p:nvPicPr>
          <p:cNvPr id="17" name="图片 16"/>
          <p:cNvPicPr>
            <a:picLocks noChangeAspect="1"/>
          </p:cNvPicPr>
          <p:nvPr/>
        </p:nvPicPr>
        <p:blipFill>
          <a:blip r:embed="rId6"/>
          <a:stretch>
            <a:fillRect/>
          </a:stretch>
        </p:blipFill>
        <p:spPr>
          <a:xfrm>
            <a:off x="767080" y="1844675"/>
            <a:ext cx="3848100" cy="314325"/>
          </a:xfrm>
          <a:prstGeom prst="rect">
            <a:avLst/>
          </a:prstGeom>
        </p:spPr>
      </p:pic>
      <p:sp>
        <p:nvSpPr>
          <p:cNvPr id="18" name="Rectangle 34"/>
          <p:cNvSpPr/>
          <p:nvPr/>
        </p:nvSpPr>
        <p:spPr>
          <a:xfrm>
            <a:off x="407670" y="2204720"/>
            <a:ext cx="7773670" cy="645160"/>
          </a:xfrm>
          <a:prstGeom prst="rect">
            <a:avLst/>
          </a:prstGeom>
        </p:spPr>
        <p:txBody>
          <a:bodyPr wrap="square">
            <a:spAutoFit/>
          </a:bodyPr>
          <a:p>
            <a:pPr algn="l"/>
            <a:r>
              <a:rPr lang="en-US" altLang="zh-CN">
                <a:solidFill>
                  <a:schemeClr val="bg1">
                    <a:lumMod val="85000"/>
                  </a:schemeClr>
                </a:solidFill>
                <a:cs typeface="+mn-ea"/>
                <a:sym typeface="+mn-lt"/>
              </a:rPr>
              <a:t>2.</a:t>
            </a:r>
            <a:r>
              <a:rPr>
                <a:solidFill>
                  <a:schemeClr val="bg1">
                    <a:lumMod val="85000"/>
                  </a:schemeClr>
                </a:solidFill>
                <a:cs typeface="+mn-ea"/>
                <a:sym typeface="+mn-lt"/>
              </a:rPr>
              <a:t>当浏览器解析资源时，会往当前域名发起一个GET请求main.js文件</a:t>
            </a:r>
            <a:endParaRPr>
              <a:solidFill>
                <a:schemeClr val="bg1">
                  <a:lumMod val="85000"/>
                </a:schemeClr>
              </a:solidFill>
              <a:cs typeface="+mn-ea"/>
              <a:sym typeface="+mn-lt"/>
            </a:endParaRPr>
          </a:p>
          <a:p>
            <a:pPr algn="l"/>
            <a:endParaRPr>
              <a:solidFill>
                <a:schemeClr val="bg1">
                  <a:lumMod val="85000"/>
                </a:schemeClr>
              </a:solidFill>
              <a:cs typeface="+mn-ea"/>
              <a:sym typeface="+mn-lt"/>
            </a:endParaRPr>
          </a:p>
        </p:txBody>
      </p:sp>
      <p:pic>
        <p:nvPicPr>
          <p:cNvPr id="20" name="图片 19"/>
          <p:cNvPicPr>
            <a:picLocks noChangeAspect="1"/>
          </p:cNvPicPr>
          <p:nvPr/>
        </p:nvPicPr>
        <p:blipFill>
          <a:blip r:embed="rId7"/>
          <a:stretch>
            <a:fillRect/>
          </a:stretch>
        </p:blipFill>
        <p:spPr>
          <a:xfrm>
            <a:off x="767080" y="2636520"/>
            <a:ext cx="2590800" cy="1066800"/>
          </a:xfrm>
          <a:prstGeom prst="rect">
            <a:avLst/>
          </a:prstGeom>
        </p:spPr>
      </p:pic>
      <p:sp>
        <p:nvSpPr>
          <p:cNvPr id="21" name="右箭头 20"/>
          <p:cNvSpPr/>
          <p:nvPr/>
        </p:nvSpPr>
        <p:spPr>
          <a:xfrm>
            <a:off x="3575685" y="2895600"/>
            <a:ext cx="1152525" cy="5041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2" name="图片 21"/>
          <p:cNvPicPr>
            <a:picLocks noChangeAspect="1"/>
          </p:cNvPicPr>
          <p:nvPr/>
        </p:nvPicPr>
        <p:blipFill>
          <a:blip r:embed="rId8"/>
          <a:stretch>
            <a:fillRect/>
          </a:stretch>
        </p:blipFill>
        <p:spPr>
          <a:xfrm>
            <a:off x="5163185" y="2636520"/>
            <a:ext cx="4069715" cy="883920"/>
          </a:xfrm>
          <a:prstGeom prst="rect">
            <a:avLst/>
          </a:prstGeom>
        </p:spPr>
      </p:pic>
      <p:pic>
        <p:nvPicPr>
          <p:cNvPr id="23" name="图片 22"/>
          <p:cNvPicPr>
            <a:picLocks noChangeAspect="1"/>
          </p:cNvPicPr>
          <p:nvPr/>
        </p:nvPicPr>
        <p:blipFill>
          <a:blip r:embed="rId9"/>
          <a:stretch>
            <a:fillRect/>
          </a:stretch>
        </p:blipFill>
        <p:spPr>
          <a:xfrm>
            <a:off x="9408160" y="2636520"/>
            <a:ext cx="2239645" cy="933450"/>
          </a:xfrm>
          <a:prstGeom prst="rect">
            <a:avLst/>
          </a:prstGeom>
        </p:spPr>
      </p:pic>
      <p:sp>
        <p:nvSpPr>
          <p:cNvPr id="24" name="Rectangle 34"/>
          <p:cNvSpPr/>
          <p:nvPr/>
        </p:nvSpPr>
        <p:spPr>
          <a:xfrm>
            <a:off x="407035" y="3775075"/>
            <a:ext cx="4906645" cy="2584450"/>
          </a:xfrm>
          <a:prstGeom prst="rect">
            <a:avLst/>
          </a:prstGeom>
        </p:spPr>
        <p:txBody>
          <a:bodyPr wrap="square">
            <a:spAutoFit/>
          </a:bodyPr>
          <a:p>
            <a:pPr algn="l"/>
            <a:r>
              <a:rPr lang="en-US" altLang="zh-CN">
                <a:solidFill>
                  <a:schemeClr val="bg1">
                    <a:lumMod val="85000"/>
                  </a:schemeClr>
                </a:solidFill>
                <a:cs typeface="+mn-ea"/>
                <a:sym typeface="+mn-lt"/>
              </a:rPr>
              <a:t>3.</a:t>
            </a:r>
            <a:r>
              <a:rPr>
                <a:solidFill>
                  <a:schemeClr val="bg1">
                    <a:lumMod val="85000"/>
                  </a:schemeClr>
                </a:solidFill>
                <a:cs typeface="+mn-ea"/>
                <a:sym typeface="+mn-lt"/>
              </a:rPr>
              <a:t>Vite其核心原理是利用浏览器现在已经支持ES6的import,碰见import就会发送一个HTTP请求去加载文件，Vite启动一个 koa 服务器拦截这些请求，并在后端进行相应的处理将项目中使用的文件通过简单的分解与整合，然后再以ESM格式返回返回给浏览器。Vite整个过程中没有对文件进行打包编译，做到了真正的按需加载，所以其运行速度比原始的webpack开发编译速度快出许多</a:t>
            </a:r>
            <a:r>
              <a:rPr lang="zh-CN">
                <a:solidFill>
                  <a:schemeClr val="bg1">
                    <a:lumMod val="85000"/>
                  </a:schemeClr>
                </a:solidFill>
                <a:cs typeface="+mn-ea"/>
                <a:sym typeface="+mn-lt"/>
              </a:rPr>
              <a:t>！</a:t>
            </a:r>
            <a:endParaRPr lang="zh-CN">
              <a:solidFill>
                <a:schemeClr val="bg1">
                  <a:lumMod val="85000"/>
                </a:schemeClr>
              </a:solidFill>
              <a:cs typeface="+mn-ea"/>
              <a:sym typeface="+mn-lt"/>
            </a:endParaRPr>
          </a:p>
        </p:txBody>
      </p:sp>
      <p:sp>
        <p:nvSpPr>
          <p:cNvPr id="26" name="下箭头 25"/>
          <p:cNvSpPr/>
          <p:nvPr/>
        </p:nvSpPr>
        <p:spPr>
          <a:xfrm>
            <a:off x="8472170" y="3644900"/>
            <a:ext cx="431800" cy="7200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 name="组合 24"/>
          <p:cNvGrpSpPr/>
          <p:nvPr/>
        </p:nvGrpSpPr>
        <p:grpSpPr>
          <a:xfrm>
            <a:off x="263352"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354779" y="332656"/>
              <a:ext cx="423227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3.2基于ESM的Dev server</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340485"/>
            <a:ext cx="10641965" cy="922020"/>
          </a:xfrm>
          <a:prstGeom prst="rect">
            <a:avLst/>
          </a:prstGeom>
        </p:spPr>
        <p:txBody>
          <a:bodyPr wrap="square">
            <a:spAutoFit/>
          </a:bodyPr>
          <a:p>
            <a:pPr algn="l"/>
            <a:r>
              <a:rPr lang="en-US">
                <a:solidFill>
                  <a:schemeClr val="bg1">
                    <a:lumMod val="85000"/>
                  </a:schemeClr>
                </a:solidFill>
                <a:cs typeface="+mn-ea"/>
                <a:sym typeface="+mn-lt"/>
              </a:rPr>
              <a:t>1.</a:t>
            </a:r>
            <a:r>
              <a:rPr>
                <a:solidFill>
                  <a:schemeClr val="bg1">
                    <a:lumMod val="85000"/>
                  </a:schemeClr>
                </a:solidFill>
                <a:cs typeface="+mn-ea"/>
                <a:sym typeface="+mn-lt"/>
              </a:rPr>
              <a:t>在Vite出来之前，传统的打包工具如Webpack是先解析依赖、打包构建再启动开发服务器，Dev Server 必须等待所有模块构建完成，当我们修改了 bundle模块中的一个子模块， 整个 bundle 文件都会重新打包然后输出。项目应用越大，启动时间越长</a:t>
            </a:r>
            <a:r>
              <a:rPr lang="zh-CN">
                <a:solidFill>
                  <a:schemeClr val="bg1">
                    <a:lumMod val="85000"/>
                  </a:schemeClr>
                </a:solidFill>
                <a:cs typeface="+mn-ea"/>
                <a:sym typeface="+mn-lt"/>
              </a:rPr>
              <a:t>。</a:t>
            </a:r>
            <a:endParaRPr lang="zh-CN">
              <a:solidFill>
                <a:schemeClr val="bg1">
                  <a:lumMod val="85000"/>
                </a:schemeClr>
              </a:solidFill>
              <a:cs typeface="+mn-ea"/>
              <a:sym typeface="+mn-lt"/>
            </a:endParaRPr>
          </a:p>
        </p:txBody>
      </p:sp>
      <p:pic>
        <p:nvPicPr>
          <p:cNvPr id="2" name="图片 1" descr="image1"/>
          <p:cNvPicPr>
            <a:picLocks noChangeAspect="1"/>
          </p:cNvPicPr>
          <p:nvPr/>
        </p:nvPicPr>
        <p:blipFill>
          <a:blip r:embed="rId6"/>
          <a:stretch>
            <a:fillRect/>
          </a:stretch>
        </p:blipFill>
        <p:spPr>
          <a:xfrm>
            <a:off x="767080" y="2493010"/>
            <a:ext cx="8856345" cy="3854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354781" y="332656"/>
              <a:ext cx="423227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3.2基于ESM的Dev server</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340485"/>
            <a:ext cx="10641965" cy="922020"/>
          </a:xfrm>
          <a:prstGeom prst="rect">
            <a:avLst/>
          </a:prstGeom>
        </p:spPr>
        <p:txBody>
          <a:bodyPr wrap="square">
            <a:spAutoFit/>
          </a:bodyPr>
          <a:p>
            <a:pPr algn="l"/>
            <a:r>
              <a:rPr>
                <a:solidFill>
                  <a:schemeClr val="bg1">
                    <a:lumMod val="85000"/>
                  </a:schemeClr>
                </a:solidFill>
                <a:cs typeface="+mn-ea"/>
                <a:sym typeface="+mn-lt"/>
              </a:rPr>
              <a:t>而Vite利用浏览器对ESM的支持，当 import 模块时，浏览器就会下载被导入的模块。先启动开发服务器，当代码执行到模块加载时再请求对应模块的文件,本质上实现了动态加载。灰色部分是暂时没有用到的路由，所有这部分不会参与构建过程。随着项目里的应用越来越多，增加route，也不会影响其构建速度。</a:t>
            </a:r>
            <a:endParaRPr>
              <a:solidFill>
                <a:schemeClr val="bg1">
                  <a:lumMod val="85000"/>
                </a:schemeClr>
              </a:solidFill>
              <a:cs typeface="+mn-ea"/>
              <a:sym typeface="+mn-lt"/>
            </a:endParaRPr>
          </a:p>
        </p:txBody>
      </p:sp>
      <p:pic>
        <p:nvPicPr>
          <p:cNvPr id="3" name="图片 2"/>
          <p:cNvPicPr>
            <a:picLocks noChangeAspect="1"/>
          </p:cNvPicPr>
          <p:nvPr/>
        </p:nvPicPr>
        <p:blipFill>
          <a:blip r:embed="rId6"/>
          <a:stretch>
            <a:fillRect/>
          </a:stretch>
        </p:blipFill>
        <p:spPr>
          <a:xfrm>
            <a:off x="768350" y="2420620"/>
            <a:ext cx="6624955" cy="3884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701176" y="332656"/>
              <a:ext cx="196088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热更新流程</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340485"/>
            <a:ext cx="10641965" cy="755650"/>
          </a:xfrm>
          <a:prstGeom prst="rect">
            <a:avLst/>
          </a:prstGeom>
        </p:spPr>
        <p:txBody>
          <a:bodyPr wrap="square">
            <a:spAutoFit/>
          </a:bodyPr>
          <a:p>
            <a:pPr algn="l">
              <a:lnSpc>
                <a:spcPct val="120000"/>
              </a:lnSpc>
            </a:pPr>
            <a:r>
              <a:rPr>
                <a:solidFill>
                  <a:schemeClr val="bg1">
                    <a:lumMod val="85000"/>
                  </a:schemeClr>
                </a:solidFill>
                <a:cs typeface="+mn-ea"/>
                <a:sym typeface="+mn-lt"/>
              </a:rPr>
              <a:t>下面是热更新的主要流程的时序图，大家一开始可能是看不懂的，这不重要，后面会逐一细讲，只要大概清晰各个部分的时序关系即可</a:t>
            </a:r>
            <a:endParaRPr>
              <a:solidFill>
                <a:schemeClr val="bg1">
                  <a:lumMod val="85000"/>
                </a:schemeClr>
              </a:solidFill>
              <a:cs typeface="+mn-ea"/>
              <a:sym typeface="+mn-lt"/>
            </a:endParaRPr>
          </a:p>
        </p:txBody>
      </p:sp>
      <p:pic>
        <p:nvPicPr>
          <p:cNvPr id="100" name="图片 99"/>
          <p:cNvPicPr/>
          <p:nvPr>
            <p:custDataLst>
              <p:tags r:id="rId6"/>
            </p:custDataLst>
          </p:nvPr>
        </p:nvPicPr>
        <p:blipFill>
          <a:blip r:embed="rId7"/>
          <a:stretch>
            <a:fillRect/>
          </a:stretch>
        </p:blipFill>
        <p:spPr>
          <a:xfrm>
            <a:off x="695325" y="2348865"/>
            <a:ext cx="6000115" cy="3948430"/>
          </a:xfrm>
          <a:prstGeom prst="rect">
            <a:avLst/>
          </a:prstGeom>
          <a:noFill/>
          <a:ln w="9525">
            <a:noFill/>
          </a:ln>
        </p:spPr>
      </p:pic>
      <p:pic>
        <p:nvPicPr>
          <p:cNvPr id="101" name="图片 100"/>
          <p:cNvPicPr/>
          <p:nvPr/>
        </p:nvPicPr>
        <p:blipFill>
          <a:blip r:embed="rId8"/>
          <a:stretch>
            <a:fillRect/>
          </a:stretch>
        </p:blipFill>
        <p:spPr>
          <a:xfrm>
            <a:off x="6816090" y="2348865"/>
            <a:ext cx="5133975" cy="2746375"/>
          </a:xfrm>
          <a:prstGeom prst="rect">
            <a:avLst/>
          </a:prstGeom>
          <a:noFill/>
          <a:ln w="9525">
            <a:noFill/>
          </a:ln>
        </p:spPr>
      </p:pic>
      <p:sp>
        <p:nvSpPr>
          <p:cNvPr id="5" name="Rectangle 34"/>
          <p:cNvSpPr/>
          <p:nvPr/>
        </p:nvSpPr>
        <p:spPr>
          <a:xfrm>
            <a:off x="6825615" y="5157470"/>
            <a:ext cx="5114925" cy="1418590"/>
          </a:xfrm>
          <a:prstGeom prst="rect">
            <a:avLst/>
          </a:prstGeom>
        </p:spPr>
        <p:txBody>
          <a:bodyPr wrap="square">
            <a:spAutoFit/>
          </a:bodyPr>
          <a:p>
            <a:pPr algn="l">
              <a:lnSpc>
                <a:spcPct val="120000"/>
              </a:lnSpc>
            </a:pPr>
            <a:r>
              <a:rPr sz="1200">
                <a:solidFill>
                  <a:schemeClr val="bg1">
                    <a:lumMod val="85000"/>
                  </a:schemeClr>
                </a:solidFill>
                <a:cs typeface="+mn-ea"/>
                <a:sym typeface="+mn-lt"/>
              </a:rPr>
              <a:t>暂时先记住这个核心流程：</a:t>
            </a:r>
            <a:endParaRPr sz="1200">
              <a:solidFill>
                <a:schemeClr val="bg1">
                  <a:lumMod val="85000"/>
                </a:schemeClr>
              </a:solidFill>
              <a:cs typeface="+mn-ea"/>
              <a:sym typeface="+mn-lt"/>
            </a:endParaRPr>
          </a:p>
          <a:p>
            <a:pPr algn="l">
              <a:lnSpc>
                <a:spcPct val="120000"/>
              </a:lnSpc>
            </a:pPr>
            <a:r>
              <a:rPr sz="1200">
                <a:solidFill>
                  <a:schemeClr val="bg1">
                    <a:lumMod val="85000"/>
                  </a:schemeClr>
                </a:solidFill>
                <a:cs typeface="+mn-ea"/>
                <a:sym typeface="+mn-lt"/>
              </a:rPr>
              <a:t>1. 修改代码，vite server 监听到代码被修改</a:t>
            </a:r>
            <a:endParaRPr sz="1200">
              <a:solidFill>
                <a:schemeClr val="bg1">
                  <a:lumMod val="85000"/>
                </a:schemeClr>
              </a:solidFill>
              <a:cs typeface="+mn-ea"/>
              <a:sym typeface="+mn-lt"/>
            </a:endParaRPr>
          </a:p>
          <a:p>
            <a:pPr algn="l">
              <a:lnSpc>
                <a:spcPct val="120000"/>
              </a:lnSpc>
            </a:pPr>
            <a:r>
              <a:rPr sz="1200">
                <a:solidFill>
                  <a:schemeClr val="bg1">
                    <a:lumMod val="85000"/>
                  </a:schemeClr>
                </a:solidFill>
                <a:cs typeface="+mn-ea"/>
                <a:sym typeface="+mn-lt"/>
              </a:rPr>
              <a:t>2. vite 计算出热更新的边界（即受到影响，需要进行更新的模块）</a:t>
            </a:r>
            <a:endParaRPr sz="1200">
              <a:solidFill>
                <a:schemeClr val="bg1">
                  <a:lumMod val="85000"/>
                </a:schemeClr>
              </a:solidFill>
              <a:cs typeface="+mn-ea"/>
              <a:sym typeface="+mn-lt"/>
            </a:endParaRPr>
          </a:p>
          <a:p>
            <a:pPr algn="l">
              <a:lnSpc>
                <a:spcPct val="120000"/>
              </a:lnSpc>
            </a:pPr>
            <a:r>
              <a:rPr sz="1200">
                <a:solidFill>
                  <a:schemeClr val="bg1">
                    <a:lumMod val="85000"/>
                  </a:schemeClr>
                </a:solidFill>
                <a:cs typeface="+mn-ea"/>
                <a:sym typeface="+mn-lt"/>
              </a:rPr>
              <a:t>3. vite server 通过 websocket 告诉 vite client 需要进行热更新</a:t>
            </a:r>
            <a:endParaRPr sz="1200">
              <a:solidFill>
                <a:schemeClr val="bg1">
                  <a:lumMod val="85000"/>
                </a:schemeClr>
              </a:solidFill>
              <a:cs typeface="+mn-ea"/>
              <a:sym typeface="+mn-lt"/>
            </a:endParaRPr>
          </a:p>
          <a:p>
            <a:pPr algn="l">
              <a:lnSpc>
                <a:spcPct val="120000"/>
              </a:lnSpc>
            </a:pPr>
            <a:r>
              <a:rPr sz="1200">
                <a:solidFill>
                  <a:schemeClr val="bg1">
                    <a:lumMod val="85000"/>
                  </a:schemeClr>
                </a:solidFill>
                <a:cs typeface="+mn-ea"/>
                <a:sym typeface="+mn-lt"/>
              </a:rPr>
              <a:t>4. 浏览器拉取修改后的模块</a:t>
            </a:r>
            <a:endParaRPr sz="1200">
              <a:solidFill>
                <a:schemeClr val="bg1">
                  <a:lumMod val="85000"/>
                </a:schemeClr>
              </a:solidFill>
              <a:cs typeface="+mn-ea"/>
              <a:sym typeface="+mn-lt"/>
            </a:endParaRPr>
          </a:p>
          <a:p>
            <a:pPr algn="l">
              <a:lnSpc>
                <a:spcPct val="120000"/>
              </a:lnSpc>
            </a:pPr>
            <a:r>
              <a:rPr sz="1200">
                <a:solidFill>
                  <a:schemeClr val="bg1">
                    <a:lumMod val="85000"/>
                  </a:schemeClr>
                </a:solidFill>
                <a:cs typeface="+mn-ea"/>
                <a:sym typeface="+mn-lt"/>
              </a:rPr>
              <a:t>5. 执行热更新的代码</a:t>
            </a:r>
            <a:endParaRPr sz="1200">
              <a:solidFill>
                <a:schemeClr val="bg1">
                  <a:lumMod val="8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11959" y="332656"/>
              <a:ext cx="271335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热更新 API 简介</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423545"/>
          </a:xfrm>
          <a:prstGeom prst="rect">
            <a:avLst/>
          </a:prstGeom>
        </p:spPr>
        <p:txBody>
          <a:bodyPr wrap="square">
            <a:spAutoFit/>
          </a:bodyPr>
          <a:p>
            <a:pPr algn="l">
              <a:lnSpc>
                <a:spcPct val="120000"/>
              </a:lnSpc>
            </a:pPr>
            <a:r>
              <a:rPr>
                <a:solidFill>
                  <a:schemeClr val="bg1">
                    <a:lumMod val="85000"/>
                  </a:schemeClr>
                </a:solidFill>
                <a:cs typeface="+mn-ea"/>
                <a:sym typeface="+mn-lt"/>
              </a:rPr>
              <a:t>我们先从离我们最近的浏览器端，开始介绍</a:t>
            </a:r>
            <a:r>
              <a:rPr lang="en-US">
                <a:solidFill>
                  <a:schemeClr val="bg1">
                    <a:lumMod val="85000"/>
                  </a:schemeClr>
                </a:solidFill>
                <a:cs typeface="+mn-ea"/>
                <a:sym typeface="+mn-lt"/>
              </a:rPr>
              <a:t> </a:t>
            </a:r>
            <a:r>
              <a:rPr lang="zh-CN" altLang="en-US">
                <a:solidFill>
                  <a:schemeClr val="bg1">
                    <a:lumMod val="85000"/>
                  </a:schemeClr>
                </a:solidFill>
                <a:cs typeface="+mn-ea"/>
                <a:sym typeface="+mn-lt"/>
              </a:rPr>
              <a:t>，</a:t>
            </a:r>
            <a:r>
              <a:rPr lang="en-US">
                <a:solidFill>
                  <a:schemeClr val="bg1">
                    <a:lumMod val="85000"/>
                  </a:schemeClr>
                </a:solidFill>
                <a:cs typeface="+mn-ea"/>
                <a:sym typeface="+mn-lt"/>
              </a:rPr>
              <a:t>该小节主要讲这两部分</a:t>
            </a:r>
            <a:r>
              <a:rPr lang="zh-CN" altLang="en-US">
                <a:solidFill>
                  <a:schemeClr val="bg1">
                    <a:lumMod val="85000"/>
                  </a:schemeClr>
                </a:solidFill>
                <a:cs typeface="+mn-ea"/>
                <a:sym typeface="+mn-lt"/>
              </a:rPr>
              <a:t>，</a:t>
            </a:r>
            <a:r>
              <a:rPr lang="en-US">
                <a:solidFill>
                  <a:schemeClr val="bg1">
                    <a:lumMod val="85000"/>
                  </a:schemeClr>
                </a:solidFill>
                <a:cs typeface="+mn-ea"/>
                <a:sym typeface="+mn-lt"/>
              </a:rPr>
              <a:t>这里主要涉及到两个 API</a:t>
            </a:r>
            <a:endParaRPr lang="en-US">
              <a:solidFill>
                <a:schemeClr val="bg1">
                  <a:lumMod val="85000"/>
                </a:schemeClr>
              </a:solidFill>
              <a:cs typeface="+mn-ea"/>
              <a:sym typeface="+mn-lt"/>
            </a:endParaRPr>
          </a:p>
        </p:txBody>
      </p:sp>
      <p:pic>
        <p:nvPicPr>
          <p:cNvPr id="102" name="图片 101"/>
          <p:cNvPicPr/>
          <p:nvPr/>
        </p:nvPicPr>
        <p:blipFill>
          <a:blip r:embed="rId6"/>
          <a:stretch>
            <a:fillRect/>
          </a:stretch>
        </p:blipFill>
        <p:spPr>
          <a:xfrm>
            <a:off x="695325" y="1845310"/>
            <a:ext cx="5473700" cy="4783455"/>
          </a:xfrm>
          <a:prstGeom prst="rect">
            <a:avLst/>
          </a:prstGeom>
          <a:noFill/>
          <a:ln w="9525">
            <a:noFill/>
          </a:ln>
        </p:spPr>
      </p:pic>
      <p:sp>
        <p:nvSpPr>
          <p:cNvPr id="2" name="Rectangle 34"/>
          <p:cNvSpPr/>
          <p:nvPr/>
        </p:nvSpPr>
        <p:spPr>
          <a:xfrm>
            <a:off x="6344285" y="1845310"/>
            <a:ext cx="5466080" cy="2416175"/>
          </a:xfrm>
          <a:prstGeom prst="rect">
            <a:avLst/>
          </a:prstGeom>
        </p:spPr>
        <p:txBody>
          <a:bodyPr wrap="square">
            <a:spAutoFit/>
          </a:bodyPr>
          <a:p>
            <a:pPr algn="l">
              <a:lnSpc>
                <a:spcPct val="120000"/>
              </a:lnSpc>
            </a:pPr>
            <a:r>
              <a:rPr>
                <a:solidFill>
                  <a:schemeClr val="bg1">
                    <a:lumMod val="85000"/>
                  </a:schemeClr>
                </a:solidFill>
                <a:cs typeface="+mn-ea"/>
                <a:sym typeface="+mn-lt"/>
              </a:rPr>
              <a:t>这里主要涉及到两个 API：</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 hot.dispose[2]</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 hot.accept[3]</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这两个 API 定义了拉取到新的代码之后，如何进行老代码的退出，和新代码的更新</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我们先来看看，没有使用热更新 API 的代码被修改时，会发生什么？</a:t>
            </a:r>
            <a:endParaRPr>
              <a:solidFill>
                <a:schemeClr val="bg1">
                  <a:lumMod val="8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09421" y="332021"/>
              <a:ext cx="2969895" cy="953135"/>
            </a:xfrm>
            <a:prstGeom prst="rect">
              <a:avLst/>
            </a:prstGeom>
            <a:noFill/>
          </p:spPr>
          <p:txBody>
            <a:bodyPr wrap="square" rtlCol="0">
              <a:spAutoFit/>
            </a:bodyPr>
            <a:lstStyle/>
            <a:p>
              <a:pPr algn="ctr"/>
              <a:r>
                <a:rPr lang="en-US" altLang="zh-CN" sz="2800" dirty="0">
                  <a:solidFill>
                    <a:schemeClr val="bg1">
                      <a:lumMod val="85000"/>
                    </a:schemeClr>
                  </a:solidFill>
                  <a:cs typeface="+mn-ea"/>
                  <a:sym typeface="+mn-lt"/>
                </a:rPr>
                <a:t>不使用热更新 API</a:t>
              </a:r>
              <a:endParaRPr lang="en-US" altLang="zh-CN" sz="2800" dirty="0">
                <a:solidFill>
                  <a:schemeClr val="bg1">
                    <a:lumMod val="85000"/>
                  </a:schemeClr>
                </a:solidFill>
                <a:cs typeface="+mn-ea"/>
                <a:sym typeface="+mn-lt"/>
              </a:endParaRPr>
            </a:p>
            <a:p>
              <a:pPr algn="ct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423545"/>
          </a:xfrm>
          <a:prstGeom prst="rect">
            <a:avLst/>
          </a:prstGeom>
        </p:spPr>
        <p:txBody>
          <a:bodyPr wrap="square">
            <a:spAutoFit/>
          </a:bodyPr>
          <a:p>
            <a:pPr algn="l">
              <a:lnSpc>
                <a:spcPct val="120000"/>
              </a:lnSpc>
            </a:pPr>
            <a:r>
              <a:rPr>
                <a:solidFill>
                  <a:schemeClr val="bg1">
                    <a:lumMod val="85000"/>
                  </a:schemeClr>
                </a:solidFill>
                <a:cs typeface="+mn-ea"/>
                <a:sym typeface="+mn-lt"/>
              </a:rPr>
              <a:t>下图主要是一个 ts 文件，直接获取到一个 DOM，并替换其 innerHTML</a:t>
            </a:r>
            <a:r>
              <a:rPr>
                <a:solidFill>
                  <a:schemeClr val="bg1">
                    <a:lumMod val="85000"/>
                  </a:schemeClr>
                </a:solidFill>
                <a:cs typeface="+mn-ea"/>
                <a:sym typeface="+mn-lt"/>
              </a:rPr>
              <a:t>。</a:t>
            </a:r>
            <a:endParaRPr>
              <a:solidFill>
                <a:schemeClr val="bg1">
                  <a:lumMod val="85000"/>
                </a:schemeClr>
              </a:solidFill>
              <a:cs typeface="+mn-ea"/>
              <a:sym typeface="+mn-lt"/>
            </a:endParaRPr>
          </a:p>
        </p:txBody>
      </p:sp>
      <p:sp>
        <p:nvSpPr>
          <p:cNvPr id="3" name="文本框 2"/>
          <p:cNvSpPr txBox="1"/>
          <p:nvPr/>
        </p:nvSpPr>
        <p:spPr>
          <a:xfrm>
            <a:off x="793750" y="4655185"/>
            <a:ext cx="5629910" cy="650240"/>
          </a:xfrm>
          <a:prstGeom prst="rect">
            <a:avLst/>
          </a:prstGeom>
          <a:noFill/>
          <a:ln>
            <a:solidFill>
              <a:schemeClr val="accent3"/>
            </a:solidFill>
          </a:ln>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我们可以看到，该文件没有定义热更新，当文件被修改时，整个页面都重新刷新了。因为 Vite 不知道如何进行热更新，所以只能刷新页面。</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
        <p:nvSpPr>
          <p:cNvPr id="6" name="文本框 5">
            <a:hlinkClick r:id="rId6" action="ppaction://hlinkfile"/>
          </p:cNvPr>
          <p:cNvSpPr txBox="1"/>
          <p:nvPr/>
        </p:nvSpPr>
        <p:spPr>
          <a:xfrm>
            <a:off x="6744335" y="1898015"/>
            <a:ext cx="5238750" cy="650240"/>
          </a:xfrm>
          <a:prstGeom prst="rect">
            <a:avLst/>
          </a:prstGeom>
          <a:noFill/>
          <a:ln>
            <a:noFill/>
          </a:ln>
        </p:spPr>
        <p:txBody>
          <a:bodyPr wrap="square" rtlCol="0" anchor="t">
            <a:spAutoFit/>
          </a:bodyPr>
          <a:p>
            <a:pPr algn="l">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展示效果：</a:t>
            </a:r>
            <a:r>
              <a:rPr lang="zh-CN" altLang="en-US" sz="1400" dirty="0" smtClean="0">
                <a:solidFill>
                  <a:schemeClr val="bg1"/>
                </a:solidFill>
                <a:latin typeface="Arial" panose="020B0604020202020204" pitchFamily="34" charset="0"/>
                <a:ea typeface="微软雅黑" panose="020B0503020204020204" pitchFamily="34" charset="-122"/>
                <a:hlinkClick r:id="rId7" tooltip="图片" action="ppaction://hlinkfile">
                  <a:extLst>
                    <a:ext uri="{DAF060AB-1E55-43B9-8AAB-6FB025537F2F}">
                      <wpsdc:hlinkClr xmlns:wpsdc="http://www.wps.cn/officeDocument/2017/drawingmlCustomData" val="55C4F8"/>
                      <wpsdc:folHlinkClr xmlns:wpsdc="http://www.wps.cn/officeDocument/2017/drawingmlCustomData" val="C6EBFC"/>
                      <wpsdc:hlinkUnderline xmlns:wpsdc="http://www.wps.cn/officeDocument/2017/drawingmlCustomData" val="1"/>
                    </a:ext>
                  </a:extLst>
                </a:hlinkClick>
              </a:rPr>
              <a:t>https://ask.qcloudimg.com/http-save/yehe-1140408/5c49f2bc1c80e880d8b2e07d49081b64.gif</a:t>
            </a:r>
            <a:endParaRPr lang="zh-CN" altLang="en-US" sz="1400" dirty="0" smtClean="0">
              <a:solidFill>
                <a:schemeClr val="bg1"/>
              </a:solidFill>
              <a:latin typeface="Arial" panose="020B0604020202020204" pitchFamily="34" charset="0"/>
              <a:ea typeface="微软雅黑" panose="020B0503020204020204" pitchFamily="34" charset="-122"/>
            </a:endParaRPr>
          </a:p>
        </p:txBody>
      </p:sp>
      <p:pic>
        <p:nvPicPr>
          <p:cNvPr id="12" name="图片 11" descr="二维码"/>
          <p:cNvPicPr>
            <a:picLocks noChangeAspect="1"/>
          </p:cNvPicPr>
          <p:nvPr/>
        </p:nvPicPr>
        <p:blipFill>
          <a:blip r:embed="rId8"/>
          <a:stretch>
            <a:fillRect/>
          </a:stretch>
        </p:blipFill>
        <p:spPr>
          <a:xfrm>
            <a:off x="6887845" y="2708910"/>
            <a:ext cx="1894840" cy="1894840"/>
          </a:xfrm>
          <a:prstGeom prst="rect">
            <a:avLst/>
          </a:prstGeom>
        </p:spPr>
      </p:pic>
      <p:pic>
        <p:nvPicPr>
          <p:cNvPr id="2" name="图片 1"/>
          <p:cNvPicPr>
            <a:picLocks noChangeAspect="1"/>
          </p:cNvPicPr>
          <p:nvPr>
            <p:custDataLst>
              <p:tags r:id="rId9"/>
            </p:custDataLst>
          </p:nvPr>
        </p:nvPicPr>
        <p:blipFill>
          <a:blip r:embed="rId10"/>
          <a:stretch>
            <a:fillRect/>
          </a:stretch>
        </p:blipFill>
        <p:spPr>
          <a:xfrm>
            <a:off x="793750" y="2061210"/>
            <a:ext cx="5424805" cy="2143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397013" y="332656"/>
              <a:ext cx="328676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使用 hot.accept API</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423545"/>
          </a:xfrm>
          <a:prstGeom prst="rect">
            <a:avLst/>
          </a:prstGeom>
        </p:spPr>
        <p:txBody>
          <a:bodyPr wrap="square">
            <a:spAutoFit/>
          </a:bodyPr>
          <a:p>
            <a:pPr algn="l">
              <a:lnSpc>
                <a:spcPct val="120000"/>
              </a:lnSpc>
            </a:pPr>
            <a:r>
              <a:rPr>
                <a:solidFill>
                  <a:schemeClr val="bg1">
                    <a:lumMod val="85000"/>
                  </a:schemeClr>
                </a:solidFill>
                <a:cs typeface="+mn-ea"/>
                <a:sym typeface="+mn-lt"/>
              </a:rPr>
              <a:t>import.meta.hot.accept API 用于传入一个回调函数，来定义该模块修改后，需要怎么去热更新</a:t>
            </a:r>
            <a:endParaRPr>
              <a:solidFill>
                <a:schemeClr val="bg1">
                  <a:lumMod val="85000"/>
                </a:schemeClr>
              </a:solidFill>
              <a:cs typeface="+mn-ea"/>
              <a:sym typeface="+mn-lt"/>
            </a:endParaRPr>
          </a:p>
        </p:txBody>
      </p:sp>
      <p:sp>
        <p:nvSpPr>
          <p:cNvPr id="3" name="文本框 2"/>
          <p:cNvSpPr txBox="1"/>
          <p:nvPr/>
        </p:nvSpPr>
        <p:spPr>
          <a:xfrm>
            <a:off x="695325" y="5085715"/>
            <a:ext cx="5594985" cy="1209675"/>
          </a:xfrm>
          <a:prstGeom prst="rect">
            <a:avLst/>
          </a:prstGeom>
          <a:noFill/>
          <a:ln>
            <a:solidFill>
              <a:schemeClr val="accent3"/>
            </a:solidFill>
          </a:ln>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当我们将修改该文件时（将 &lt;p&gt;accept test&lt;/p&gt; 改成 &lt;p&gt;accept test2&lt;/p&gt; ），之前老的模块注册的 accept 的回调就会被执行。</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回调函数的参数 mod，就是修改后的模块对象，在该文件中，mod 就是一个导出了 render 函数的对象。。</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
        <p:nvSpPr>
          <p:cNvPr id="6" name="文本框 5">
            <a:hlinkClick r:id="rId6" action="ppaction://hlinkfile"/>
          </p:cNvPr>
          <p:cNvSpPr txBox="1"/>
          <p:nvPr/>
        </p:nvSpPr>
        <p:spPr>
          <a:xfrm>
            <a:off x="8451850" y="3645535"/>
            <a:ext cx="3112770" cy="1489075"/>
          </a:xfrm>
          <a:prstGeom prst="rect">
            <a:avLst/>
          </a:prstGeom>
          <a:noFill/>
          <a:ln>
            <a:noFill/>
          </a:ln>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展示效果：</a:t>
            </a:r>
            <a:r>
              <a:rPr lang="zh-CN" altLang="en-US" sz="1400" dirty="0" smtClean="0">
                <a:solidFill>
                  <a:schemeClr val="bg1"/>
                </a:solidFill>
                <a:latin typeface="Arial" panose="020B0604020202020204" pitchFamily="34" charset="0"/>
                <a:ea typeface="微软雅黑" panose="020B0503020204020204" pitchFamily="34" charset="-122"/>
                <a:hlinkClick r:id="rId7" tooltip="图片" action="ppaction://hlinkfile">
                  <a:extLst>
                    <a:ext uri="{DAF060AB-1E55-43B9-8AAB-6FB025537F2F}">
                      <wpsdc:hlinkClr xmlns:wpsdc="http://www.wps.cn/officeDocument/2017/drawingmlCustomData" val="55C4F8"/>
                      <wpsdc:folHlinkClr xmlns:wpsdc="http://www.wps.cn/officeDocument/2017/drawingmlCustomData" val="C6EBFC"/>
                      <wpsdc:hlinkUnderline xmlns:wpsdc="http://www.wps.cn/officeDocument/2017/drawingmlCustomData" val="1"/>
                    </a:ext>
                  </a:extLst>
                </a:hlinkClick>
              </a:rPr>
              <a:t>https://ask.qcloudimg.com/http-save/yehe-1140408/d05c1a08cde8ce30766398e64fee2d29.gif</a:t>
            </a:r>
            <a:endParaRPr lang="zh-CN" altLang="en-US" sz="1400" dirty="0" smtClean="0">
              <a:solidFill>
                <a:schemeClr val="bg1"/>
              </a:solidFill>
              <a:latin typeface="Arial" panose="020B0604020202020204" pitchFamily="34" charset="0"/>
              <a:ea typeface="微软雅黑" panose="020B0503020204020204" pitchFamily="34" charset="-122"/>
            </a:endParaRPr>
          </a:p>
        </p:txBody>
      </p:sp>
      <p:pic>
        <p:nvPicPr>
          <p:cNvPr id="14" name="图片 13"/>
          <p:cNvPicPr>
            <a:picLocks noChangeAspect="1"/>
          </p:cNvPicPr>
          <p:nvPr/>
        </p:nvPicPr>
        <p:blipFill>
          <a:blip r:embed="rId8"/>
          <a:stretch>
            <a:fillRect/>
          </a:stretch>
        </p:blipFill>
        <p:spPr>
          <a:xfrm>
            <a:off x="704850" y="1801495"/>
            <a:ext cx="4347845" cy="3101340"/>
          </a:xfrm>
          <a:prstGeom prst="rect">
            <a:avLst/>
          </a:prstGeom>
        </p:spPr>
      </p:pic>
      <p:pic>
        <p:nvPicPr>
          <p:cNvPr id="106" name="图片 105"/>
          <p:cNvPicPr/>
          <p:nvPr/>
        </p:nvPicPr>
        <p:blipFill>
          <a:blip r:embed="rId9"/>
          <a:stretch>
            <a:fillRect/>
          </a:stretch>
        </p:blipFill>
        <p:spPr>
          <a:xfrm>
            <a:off x="5231765" y="1781810"/>
            <a:ext cx="3084830" cy="3115945"/>
          </a:xfrm>
          <a:prstGeom prst="rect">
            <a:avLst/>
          </a:prstGeom>
          <a:noFill/>
          <a:ln w="9525">
            <a:noFill/>
          </a:ln>
        </p:spPr>
      </p:pic>
      <p:pic>
        <p:nvPicPr>
          <p:cNvPr id="16" name="图片 15" descr="qrcode_ask.qcloudimg.com (2)"/>
          <p:cNvPicPr>
            <a:picLocks noChangeAspect="1"/>
          </p:cNvPicPr>
          <p:nvPr/>
        </p:nvPicPr>
        <p:blipFill>
          <a:blip r:embed="rId10"/>
          <a:stretch>
            <a:fillRect/>
          </a:stretch>
        </p:blipFill>
        <p:spPr>
          <a:xfrm>
            <a:off x="9836150" y="4847590"/>
            <a:ext cx="1678940" cy="1678940"/>
          </a:xfrm>
          <a:prstGeom prst="rect">
            <a:avLst/>
          </a:prstGeom>
        </p:spPr>
      </p:pic>
      <p:sp>
        <p:nvSpPr>
          <p:cNvPr id="17" name="文本框 16"/>
          <p:cNvSpPr txBox="1"/>
          <p:nvPr/>
        </p:nvSpPr>
        <p:spPr>
          <a:xfrm>
            <a:off x="8425180" y="1781810"/>
            <a:ext cx="3612515" cy="1768475"/>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当模块被修改时，重新执行 render 函数，设置 innerHTML 更新界面。</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这时候我们定义了如何进行热更新，Vite 就不会刷新页面了（刷新页面会清空所有请求，而下图没有清空请求）。</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330656" y="332656"/>
              <a:ext cx="356298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使用 hot.dispose  API</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3412490"/>
          </a:xfrm>
          <a:prstGeom prst="rect">
            <a:avLst/>
          </a:prstGeom>
        </p:spPr>
        <p:txBody>
          <a:bodyPr wrap="square">
            <a:spAutoFit/>
          </a:bodyPr>
          <a:p>
            <a:pPr algn="l">
              <a:lnSpc>
                <a:spcPct val="120000"/>
              </a:lnSpc>
            </a:pPr>
            <a:r>
              <a:rPr>
                <a:solidFill>
                  <a:schemeClr val="bg1">
                    <a:lumMod val="85000"/>
                  </a:schemeClr>
                </a:solidFill>
                <a:cs typeface="+mn-ea"/>
                <a:sym typeface="+mn-lt"/>
              </a:rPr>
              <a:t>dispose 类似 hot，只是 dispose 定义的是老模块如何退出，而 hot 定义的是新模块如何更新。</a:t>
            </a:r>
            <a:endParaRPr>
              <a:solidFill>
                <a:schemeClr val="bg1">
                  <a:lumMod val="85000"/>
                </a:schemeClr>
              </a:solidFill>
              <a:cs typeface="+mn-ea"/>
              <a:sym typeface="+mn-lt"/>
            </a:endParaRPr>
          </a:p>
          <a:p>
            <a:pPr algn="l">
              <a:lnSpc>
                <a:spcPct val="120000"/>
              </a:lnSpc>
            </a:pP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什么时候老模块需要退出？</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假如你的页面有个定时器，就要在老模块退出时，将定时器清除，否则每次修改，页面会新增一个定时器，页面上的定时器会越来越多，造成内存泄露。</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dispose 主要用来做一些模块的退出工作。</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写热更新代码非常麻烦，应该没有人会在业务中写？</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热更新代码的确很麻烦，业务中基本上也不会有人写，但我们在写 Vue 代码时，确实有热更新的。</a:t>
            </a: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那是因为， Vite 的 vite-plugin 插件，在编译模块时加入了 Vue 热更新的代码。</a:t>
            </a:r>
            <a:endParaRPr>
              <a:solidFill>
                <a:schemeClr val="bg1">
                  <a:lumMod val="85000"/>
                </a:schemeClr>
              </a:solidFill>
              <a:cs typeface="+mn-ea"/>
              <a:sym typeface="+mn-lt"/>
            </a:endParaRPr>
          </a:p>
          <a:p>
            <a:pPr algn="l">
              <a:lnSpc>
                <a:spcPct val="120000"/>
              </a:lnSpc>
            </a:pPr>
            <a:r>
              <a:rPr>
                <a:solidFill>
                  <a:schemeClr val="accent1"/>
                </a:solidFill>
                <a:cs typeface="+mn-ea"/>
                <a:sym typeface="+mn-lt"/>
              </a:rPr>
              <a:t>Vite 本身只提供热更新 API，不提供具体的热更新逻辑，具体的热更新行为，由 Vue、React 这些框架提供</a:t>
            </a:r>
            <a:r>
              <a:rPr>
                <a:solidFill>
                  <a:srgbClr val="00B0F0"/>
                </a:solidFill>
                <a:cs typeface="+mn-ea"/>
                <a:sym typeface="+mn-lt"/>
              </a:rPr>
              <a:t>。</a:t>
            </a:r>
            <a:endParaRPr>
              <a:solidFill>
                <a:srgbClr val="00B0F0"/>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29424" y="332656"/>
              <a:ext cx="196088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热更新边界</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423545"/>
          </a:xfrm>
          <a:prstGeom prst="rect">
            <a:avLst/>
          </a:prstGeom>
        </p:spPr>
        <p:txBody>
          <a:bodyPr wrap="square">
            <a:spAutoFit/>
          </a:bodyPr>
          <a:p>
            <a:pPr algn="l">
              <a:lnSpc>
                <a:spcPct val="120000"/>
              </a:lnSpc>
            </a:pPr>
            <a:r>
              <a:rPr>
                <a:solidFill>
                  <a:schemeClr val="bg1">
                    <a:lumMod val="85000"/>
                  </a:schemeClr>
                </a:solidFill>
                <a:cs typeface="+mn-ea"/>
                <a:sym typeface="+mn-lt"/>
              </a:rPr>
              <a:t>该小节主要讲这一部分。</a:t>
            </a:r>
            <a:endParaRPr>
              <a:solidFill>
                <a:schemeClr val="bg1">
                  <a:lumMod val="85000"/>
                </a:schemeClr>
              </a:solidFill>
              <a:cs typeface="+mn-ea"/>
              <a:sym typeface="+mn-lt"/>
            </a:endParaRPr>
          </a:p>
        </p:txBody>
      </p:sp>
      <p:pic>
        <p:nvPicPr>
          <p:cNvPr id="107" name="图片 106"/>
          <p:cNvPicPr/>
          <p:nvPr/>
        </p:nvPicPr>
        <p:blipFill>
          <a:blip r:embed="rId6"/>
          <a:stretch>
            <a:fillRect/>
          </a:stretch>
        </p:blipFill>
        <p:spPr>
          <a:xfrm>
            <a:off x="623570" y="2014855"/>
            <a:ext cx="6145530" cy="4413250"/>
          </a:xfrm>
          <a:prstGeom prst="rect">
            <a:avLst/>
          </a:prstGeom>
          <a:noFill/>
          <a:ln w="9525">
            <a:noFill/>
          </a:ln>
        </p:spPr>
      </p:pic>
      <p:sp>
        <p:nvSpPr>
          <p:cNvPr id="2" name="文本框 1"/>
          <p:cNvSpPr txBox="1"/>
          <p:nvPr/>
        </p:nvSpPr>
        <p:spPr>
          <a:xfrm>
            <a:off x="3157220" y="1297305"/>
            <a:ext cx="6096000" cy="370840"/>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什么是热更新边界？作用是什么？假设有两个文件，关系如下：</a:t>
            </a:r>
            <a:endParaRPr lang="zh-CN" altLang="en-US" sz="1400" dirty="0" smtClean="0">
              <a:solidFill>
                <a:schemeClr val="bg1"/>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7"/>
          <a:stretch>
            <a:fillRect/>
          </a:stretch>
        </p:blipFill>
        <p:spPr>
          <a:xfrm>
            <a:off x="8184515" y="1196975"/>
            <a:ext cx="2827655" cy="648970"/>
          </a:xfrm>
          <a:prstGeom prst="rect">
            <a:avLst/>
          </a:prstGeom>
        </p:spPr>
      </p:pic>
      <p:sp>
        <p:nvSpPr>
          <p:cNvPr id="4" name="文本框 3"/>
          <p:cNvSpPr txBox="1"/>
          <p:nvPr/>
        </p:nvSpPr>
        <p:spPr>
          <a:xfrm>
            <a:off x="7392035" y="1988820"/>
            <a:ext cx="4201795" cy="4168140"/>
          </a:xfrm>
          <a:prstGeom prst="rect">
            <a:avLst/>
          </a:prstGeom>
          <a:noFill/>
        </p:spPr>
        <p:txBody>
          <a:bodyPr wrap="square" rtlCol="0" anchor="t">
            <a:spAutoFit/>
          </a:bodyPr>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从上一小节，我们可以知道，Vue 自带了热更新逻辑，而我们写的 ts 文件，没有热更新逻辑</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当 useData.ts 被修改时，这时候是会刷新页面吗？</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答案是不会的。Vue 组件依赖的 ts 文件被修改，可以对这个 Vue 文件进行热更新，重新加载组件。如果刷新页面，那开发体验就不太好了。</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这时候，index.vue 就被称为热更新边界——最近的可接受热更新的模块。</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沿着依赖树，往上找到最近的一个可以热更新的模块，即热更新边界，对其进行热更新即可。</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为什么有时候修改代码可以热更新，有时候却是刷新页面？例如在 vue 项目中修改 main.ts</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修改 main.ts 时，因为往上找不到可以热更新的模块了，Vite 不知道如何进行热更新，因此只能刷新页面。</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如果其他 ts 文件，能找到热更新边界，就可以直接进行热更新。</a:t>
            </a:r>
            <a:endParaRPr lang="zh-CN" altLang="en-US" sz="1200" dirty="0" smtClean="0">
              <a:solidFill>
                <a:schemeClr val="bg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243880"/>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386219" y="332656"/>
              <a:ext cx="373888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浏览器接收热更新信号</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423545"/>
          </a:xfrm>
          <a:prstGeom prst="rect">
            <a:avLst/>
          </a:prstGeom>
        </p:spPr>
        <p:txBody>
          <a:bodyPr wrap="square">
            <a:spAutoFit/>
          </a:bodyPr>
          <a:p>
            <a:pPr algn="l">
              <a:lnSpc>
                <a:spcPct val="120000"/>
              </a:lnSpc>
            </a:pPr>
            <a:r>
              <a:rPr>
                <a:solidFill>
                  <a:schemeClr val="bg1">
                    <a:lumMod val="85000"/>
                  </a:schemeClr>
                </a:solidFill>
                <a:cs typeface="+mn-ea"/>
                <a:sym typeface="+mn-lt"/>
              </a:rPr>
              <a:t>该小节主要讲这一部分。</a:t>
            </a:r>
            <a:endParaRPr>
              <a:solidFill>
                <a:schemeClr val="bg1">
                  <a:lumMod val="85000"/>
                </a:schemeClr>
              </a:solidFill>
              <a:cs typeface="+mn-ea"/>
              <a:sym typeface="+mn-lt"/>
            </a:endParaRPr>
          </a:p>
        </p:txBody>
      </p:sp>
      <p:sp>
        <p:nvSpPr>
          <p:cNvPr id="4" name="文本框 3"/>
          <p:cNvSpPr txBox="1"/>
          <p:nvPr/>
        </p:nvSpPr>
        <p:spPr>
          <a:xfrm>
            <a:off x="6311900" y="5369560"/>
            <a:ext cx="4201795" cy="1290320"/>
          </a:xfrm>
          <a:prstGeom prst="rect">
            <a:avLst/>
          </a:prstGeom>
          <a:noFill/>
        </p:spPr>
        <p:txBody>
          <a:bodyPr wrap="square" rtlCol="0" anchor="t">
            <a:spAutoFit/>
          </a:bodyPr>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vite dev server 会在 index.html 中，注入路径为 @vite/client 的脚本，当访问 index.html 时，就会拉取该脚本</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client.ts 在加载时，会创建 websocket 并监听 message 事件</a:t>
            </a:r>
            <a:endParaRPr lang="zh-CN" altLang="en-US" sz="1200" dirty="0" smtClean="0">
              <a:solidFill>
                <a:schemeClr val="bg1"/>
              </a:solidFill>
              <a:latin typeface="Arial" panose="020B0604020202020204" pitchFamily="34" charset="0"/>
              <a:ea typeface="微软雅黑" panose="020B0503020204020204" pitchFamily="34" charset="-122"/>
            </a:endParaRPr>
          </a:p>
        </p:txBody>
      </p:sp>
      <p:pic>
        <p:nvPicPr>
          <p:cNvPr id="108" name="图片 107"/>
          <p:cNvPicPr/>
          <p:nvPr/>
        </p:nvPicPr>
        <p:blipFill>
          <a:blip r:embed="rId6"/>
          <a:stretch>
            <a:fillRect/>
          </a:stretch>
        </p:blipFill>
        <p:spPr>
          <a:xfrm>
            <a:off x="623570" y="1727835"/>
            <a:ext cx="5276850" cy="4277360"/>
          </a:xfrm>
          <a:prstGeom prst="rect">
            <a:avLst/>
          </a:prstGeom>
          <a:noFill/>
          <a:ln w="9525">
            <a:noFill/>
          </a:ln>
        </p:spPr>
      </p:pic>
      <p:pic>
        <p:nvPicPr>
          <p:cNvPr id="109" name="图片 108"/>
          <p:cNvPicPr/>
          <p:nvPr/>
        </p:nvPicPr>
        <p:blipFill>
          <a:blip r:embed="rId7"/>
          <a:stretch>
            <a:fillRect/>
          </a:stretch>
        </p:blipFill>
        <p:spPr>
          <a:xfrm>
            <a:off x="6311900" y="1772920"/>
            <a:ext cx="5453380" cy="3472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descr="图片包含 就坐, 黑色, 建筑物, 户外&#10;&#10;已生成高可信度的说明"/>
          <p:cNvPicPr>
            <a:picLocks noChangeAspect="1"/>
          </p:cNvPicPr>
          <p:nvPr/>
        </p:nvPicPr>
        <p:blipFill rotWithShape="1">
          <a:blip r:embed="rId1" cstate="screen"/>
          <a:srcRect l="21947"/>
          <a:stretch>
            <a:fillRect/>
          </a:stretch>
        </p:blipFill>
        <p:spPr>
          <a:xfrm rot="15300000">
            <a:off x="3758361" y="425502"/>
            <a:ext cx="3763210" cy="4072236"/>
          </a:xfrm>
          <a:prstGeom prst="rect">
            <a:avLst/>
          </a:prstGeom>
        </p:spPr>
      </p:pic>
      <p:grpSp>
        <p:nvGrpSpPr>
          <p:cNvPr id="45" name="组合 44"/>
          <p:cNvGrpSpPr/>
          <p:nvPr/>
        </p:nvGrpSpPr>
        <p:grpSpPr>
          <a:xfrm>
            <a:off x="1432556" y="3580599"/>
            <a:ext cx="1009656" cy="645160"/>
            <a:chOff x="5292478" y="838789"/>
            <a:chExt cx="1009656" cy="645160"/>
          </a:xfrm>
        </p:grpSpPr>
        <p:sp>
          <p:nvSpPr>
            <p:cNvPr id="9" name="文本框 8"/>
            <p:cNvSpPr txBox="1"/>
            <p:nvPr/>
          </p:nvSpPr>
          <p:spPr>
            <a:xfrm>
              <a:off x="5306454" y="838789"/>
              <a:ext cx="995680" cy="645160"/>
            </a:xfrm>
            <a:prstGeom prst="rect">
              <a:avLst/>
            </a:prstGeom>
            <a:noFill/>
          </p:spPr>
          <p:txBody>
            <a:bodyPr wrap="none" rtlCol="0">
              <a:spAutoFit/>
            </a:bodyPr>
            <a:lstStyle/>
            <a:p>
              <a:pPr algn="l"/>
              <a:r>
                <a:rPr lang="en-US" altLang="zh-CN" dirty="0">
                  <a:solidFill>
                    <a:schemeClr val="bg1"/>
                  </a:solidFill>
                  <a:cs typeface="+mn-ea"/>
                  <a:sym typeface="+mn-lt"/>
                </a:rPr>
                <a:t>vite</a:t>
              </a:r>
              <a:r>
                <a:rPr lang="zh-CN" altLang="en-US" dirty="0">
                  <a:solidFill>
                    <a:schemeClr val="bg1"/>
                  </a:solidFill>
                  <a:cs typeface="+mn-ea"/>
                  <a:sym typeface="+mn-lt"/>
                </a:rPr>
                <a:t>介绍</a:t>
              </a:r>
              <a:endParaRPr lang="zh-CN" altLang="en-US" dirty="0">
                <a:solidFill>
                  <a:schemeClr val="bg1"/>
                </a:solidFill>
                <a:cs typeface="+mn-ea"/>
                <a:sym typeface="+mn-lt"/>
              </a:endParaRPr>
            </a:p>
            <a:p>
              <a:endParaRPr lang="zh-CN" altLang="en-US" b="1" dirty="0">
                <a:solidFill>
                  <a:schemeClr val="bg1"/>
                </a:solidFill>
                <a:cs typeface="+mn-ea"/>
                <a:sym typeface="+mn-lt"/>
              </a:endParaRPr>
            </a:p>
          </p:txBody>
        </p:sp>
        <p:sp>
          <p:nvSpPr>
            <p:cNvPr id="10" name="矩形 9"/>
            <p:cNvSpPr/>
            <p:nvPr/>
          </p:nvSpPr>
          <p:spPr>
            <a:xfrm>
              <a:off x="5292478" y="1141569"/>
              <a:ext cx="309880" cy="306705"/>
            </a:xfrm>
            <a:prstGeom prst="rect">
              <a:avLst/>
            </a:prstGeom>
          </p:spPr>
          <p:txBody>
            <a:bodyPr wrap="none">
              <a:spAutoFit/>
            </a:bodyPr>
            <a:lstStyle/>
            <a:p>
              <a:endParaRPr lang="zh-CN" altLang="en-US" sz="1400" dirty="0">
                <a:solidFill>
                  <a:schemeClr val="bg1"/>
                </a:solidFill>
                <a:cs typeface="+mn-ea"/>
                <a:sym typeface="+mn-lt"/>
              </a:endParaRPr>
            </a:p>
          </p:txBody>
        </p:sp>
      </p:grpSp>
      <p:grpSp>
        <p:nvGrpSpPr>
          <p:cNvPr id="46" name="组合 45"/>
          <p:cNvGrpSpPr/>
          <p:nvPr/>
        </p:nvGrpSpPr>
        <p:grpSpPr>
          <a:xfrm>
            <a:off x="3898393" y="3580599"/>
            <a:ext cx="1111256" cy="609485"/>
            <a:chOff x="6021094" y="2540233"/>
            <a:chExt cx="1111256" cy="609485"/>
          </a:xfrm>
        </p:grpSpPr>
        <p:sp>
          <p:nvSpPr>
            <p:cNvPr id="15" name="文本框 14"/>
            <p:cNvSpPr txBox="1"/>
            <p:nvPr/>
          </p:nvSpPr>
          <p:spPr>
            <a:xfrm>
              <a:off x="6035070" y="2540233"/>
              <a:ext cx="1097280" cy="368300"/>
            </a:xfrm>
            <a:prstGeom prst="rect">
              <a:avLst/>
            </a:prstGeom>
            <a:noFill/>
          </p:spPr>
          <p:txBody>
            <a:bodyPr wrap="none" rtlCol="0">
              <a:spAutoFit/>
            </a:bodyPr>
            <a:lstStyle/>
            <a:p>
              <a:r>
                <a:rPr lang="zh-CN" altLang="en-US" b="1" dirty="0">
                  <a:solidFill>
                    <a:schemeClr val="bg1"/>
                  </a:solidFill>
                  <a:cs typeface="+mn-ea"/>
                  <a:sym typeface="+mn-lt"/>
                </a:rPr>
                <a:t>前置</a:t>
              </a:r>
              <a:r>
                <a:rPr lang="zh-CN" altLang="en-US" b="1" dirty="0">
                  <a:solidFill>
                    <a:schemeClr val="bg1"/>
                  </a:solidFill>
                  <a:cs typeface="+mn-ea"/>
                  <a:sym typeface="+mn-lt"/>
                </a:rPr>
                <a:t>知识</a:t>
              </a:r>
              <a:endParaRPr lang="zh-CN" altLang="en-US" b="1" dirty="0">
                <a:solidFill>
                  <a:schemeClr val="bg1"/>
                </a:solidFill>
                <a:cs typeface="+mn-ea"/>
                <a:sym typeface="+mn-lt"/>
              </a:endParaRPr>
            </a:p>
          </p:txBody>
        </p:sp>
        <p:sp>
          <p:nvSpPr>
            <p:cNvPr id="16" name="矩形 15"/>
            <p:cNvSpPr/>
            <p:nvPr/>
          </p:nvSpPr>
          <p:spPr>
            <a:xfrm>
              <a:off x="6021094" y="2843013"/>
              <a:ext cx="309880" cy="306705"/>
            </a:xfrm>
            <a:prstGeom prst="rect">
              <a:avLst/>
            </a:prstGeom>
          </p:spPr>
          <p:txBody>
            <a:bodyPr wrap="none">
              <a:spAutoFit/>
            </a:bodyPr>
            <a:lstStyle/>
            <a:p>
              <a:endParaRPr lang="zh-CN" altLang="en-US" sz="1400" dirty="0">
                <a:solidFill>
                  <a:schemeClr val="bg1"/>
                </a:solidFill>
                <a:cs typeface="+mn-ea"/>
                <a:sym typeface="+mn-lt"/>
              </a:endParaRPr>
            </a:p>
          </p:txBody>
        </p:sp>
      </p:grpSp>
      <p:grpSp>
        <p:nvGrpSpPr>
          <p:cNvPr id="47" name="组合 46"/>
          <p:cNvGrpSpPr/>
          <p:nvPr/>
        </p:nvGrpSpPr>
        <p:grpSpPr>
          <a:xfrm>
            <a:off x="6683830" y="3580599"/>
            <a:ext cx="1097280" cy="609485"/>
            <a:chOff x="6029093" y="4025643"/>
            <a:chExt cx="1097280" cy="609485"/>
          </a:xfrm>
        </p:grpSpPr>
        <p:sp>
          <p:nvSpPr>
            <p:cNvPr id="17" name="文本框 16"/>
            <p:cNvSpPr txBox="1"/>
            <p:nvPr/>
          </p:nvSpPr>
          <p:spPr>
            <a:xfrm>
              <a:off x="6029093" y="4025643"/>
              <a:ext cx="1097280" cy="368300"/>
            </a:xfrm>
            <a:prstGeom prst="rect">
              <a:avLst/>
            </a:prstGeom>
            <a:noFill/>
          </p:spPr>
          <p:txBody>
            <a:bodyPr wrap="none" rtlCol="0">
              <a:spAutoFit/>
            </a:bodyPr>
            <a:lstStyle/>
            <a:p>
              <a:r>
                <a:rPr lang="zh-CN" altLang="en-US" b="1" dirty="0">
                  <a:solidFill>
                    <a:schemeClr val="bg1"/>
                  </a:solidFill>
                  <a:cs typeface="+mn-ea"/>
                  <a:sym typeface="+mn-lt"/>
                </a:rPr>
                <a:t>核心原理</a:t>
              </a:r>
              <a:endParaRPr lang="zh-CN" altLang="en-US" b="1" dirty="0">
                <a:solidFill>
                  <a:schemeClr val="bg1"/>
                </a:solidFill>
                <a:cs typeface="+mn-ea"/>
                <a:sym typeface="+mn-lt"/>
              </a:endParaRPr>
            </a:p>
          </p:txBody>
        </p:sp>
        <p:sp>
          <p:nvSpPr>
            <p:cNvPr id="18" name="矩形 17"/>
            <p:cNvSpPr/>
            <p:nvPr/>
          </p:nvSpPr>
          <p:spPr>
            <a:xfrm>
              <a:off x="6057662" y="4328423"/>
              <a:ext cx="309880" cy="306705"/>
            </a:xfrm>
            <a:prstGeom prst="rect">
              <a:avLst/>
            </a:prstGeom>
          </p:spPr>
          <p:txBody>
            <a:bodyPr wrap="none">
              <a:spAutoFit/>
            </a:bodyPr>
            <a:lstStyle/>
            <a:p>
              <a:endParaRPr lang="zh-CN" altLang="en-US" sz="1400" dirty="0">
                <a:solidFill>
                  <a:schemeClr val="bg1"/>
                </a:solidFill>
                <a:cs typeface="+mn-ea"/>
                <a:sym typeface="+mn-lt"/>
              </a:endParaRPr>
            </a:p>
          </p:txBody>
        </p:sp>
      </p:grpSp>
      <p:sp>
        <p:nvSpPr>
          <p:cNvPr id="3" name="文本框 2"/>
          <p:cNvSpPr txBox="1"/>
          <p:nvPr/>
        </p:nvSpPr>
        <p:spPr>
          <a:xfrm>
            <a:off x="5108426" y="626254"/>
            <a:ext cx="1107996" cy="646331"/>
          </a:xfrm>
          <a:prstGeom prst="rect">
            <a:avLst/>
          </a:prstGeom>
          <a:noFill/>
        </p:spPr>
        <p:txBody>
          <a:bodyPr wrap="none" rtlCol="0">
            <a:spAutoFit/>
          </a:bodyPr>
          <a:lstStyle/>
          <a:p>
            <a:pPr algn="ctr"/>
            <a:r>
              <a:rPr lang="zh-CN" altLang="en-US" sz="3600" b="1" dirty="0">
                <a:solidFill>
                  <a:schemeClr val="bg1">
                    <a:lumMod val="85000"/>
                  </a:schemeClr>
                </a:solidFill>
                <a:cs typeface="+mn-ea"/>
                <a:sym typeface="+mn-lt"/>
              </a:rPr>
              <a:t>目录</a:t>
            </a:r>
            <a:endParaRPr lang="zh-CN" altLang="en-US" sz="3600" b="1" dirty="0">
              <a:solidFill>
                <a:schemeClr val="bg1">
                  <a:lumMod val="85000"/>
                </a:schemeClr>
              </a:solidFill>
              <a:cs typeface="+mn-ea"/>
              <a:sym typeface="+mn-lt"/>
            </a:endParaRPr>
          </a:p>
        </p:txBody>
      </p:sp>
      <p:sp>
        <p:nvSpPr>
          <p:cNvPr id="24" name="文本框 23"/>
          <p:cNvSpPr txBox="1"/>
          <p:nvPr/>
        </p:nvSpPr>
        <p:spPr>
          <a:xfrm>
            <a:off x="5084001" y="1343491"/>
            <a:ext cx="1300357" cy="368300"/>
          </a:xfrm>
          <a:prstGeom prst="rect">
            <a:avLst/>
          </a:prstGeom>
          <a:noFill/>
        </p:spPr>
        <p:txBody>
          <a:bodyPr wrap="square" rtlCol="0">
            <a:spAutoFit/>
          </a:bodyPr>
          <a:lstStyle/>
          <a:p>
            <a:pPr algn="ctr"/>
            <a:r>
              <a:rPr lang="en-US" altLang="zh-CN" dirty="0">
                <a:solidFill>
                  <a:schemeClr val="bg1">
                    <a:lumMod val="85000"/>
                  </a:schemeClr>
                </a:solidFill>
                <a:cs typeface="+mn-ea"/>
                <a:sym typeface="+mn-lt"/>
              </a:rPr>
              <a:t>CONTENT</a:t>
            </a:r>
            <a:endParaRPr lang="zh-CN" altLang="en-US" dirty="0">
              <a:solidFill>
                <a:schemeClr val="bg1">
                  <a:lumMod val="85000"/>
                </a:schemeClr>
              </a:solidFill>
              <a:cs typeface="+mn-ea"/>
              <a:sym typeface="+mn-lt"/>
            </a:endParaRPr>
          </a:p>
        </p:txBody>
      </p:sp>
      <p:sp>
        <p:nvSpPr>
          <p:cNvPr id="8" name="文本框 7"/>
          <p:cNvSpPr txBox="1"/>
          <p:nvPr/>
        </p:nvSpPr>
        <p:spPr>
          <a:xfrm>
            <a:off x="775061" y="3511535"/>
            <a:ext cx="585417" cy="523220"/>
          </a:xfrm>
          <a:prstGeom prst="rect">
            <a:avLst/>
          </a:prstGeom>
          <a:noFill/>
          <a:ln>
            <a:solidFill>
              <a:srgbClr val="37BBED"/>
            </a:solidFill>
          </a:ln>
        </p:spPr>
        <p:txBody>
          <a:bodyPr wrap="none" rtlCol="0">
            <a:spAutoFit/>
          </a:bodyPr>
          <a:lstStyle/>
          <a:p>
            <a:r>
              <a:rPr lang="en-US" altLang="zh-CN" sz="2800" b="1" dirty="0">
                <a:solidFill>
                  <a:schemeClr val="bg1">
                    <a:lumMod val="85000"/>
                  </a:schemeClr>
                </a:solidFill>
                <a:cs typeface="+mn-ea"/>
                <a:sym typeface="+mn-lt"/>
              </a:rPr>
              <a:t>01</a:t>
            </a:r>
            <a:endParaRPr lang="zh-CN" altLang="en-US" sz="2800" b="1" dirty="0">
              <a:solidFill>
                <a:schemeClr val="bg1">
                  <a:lumMod val="85000"/>
                </a:schemeClr>
              </a:solidFill>
              <a:cs typeface="+mn-ea"/>
              <a:sym typeface="+mn-lt"/>
            </a:endParaRPr>
          </a:p>
        </p:txBody>
      </p:sp>
      <p:sp>
        <p:nvSpPr>
          <p:cNvPr id="12" name="文本框 11"/>
          <p:cNvSpPr txBox="1"/>
          <p:nvPr/>
        </p:nvSpPr>
        <p:spPr>
          <a:xfrm>
            <a:off x="3240898" y="3511535"/>
            <a:ext cx="585417"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02</a:t>
            </a:r>
            <a:endParaRPr lang="zh-CN" altLang="en-US" sz="2800" b="1" dirty="0">
              <a:solidFill>
                <a:schemeClr val="bg1">
                  <a:lumMod val="85000"/>
                </a:schemeClr>
              </a:solidFill>
              <a:latin typeface="+mn-lt"/>
              <a:ea typeface="+mn-ea"/>
              <a:cs typeface="+mn-ea"/>
              <a:sym typeface="+mn-lt"/>
            </a:endParaRPr>
          </a:p>
        </p:txBody>
      </p:sp>
      <p:sp>
        <p:nvSpPr>
          <p:cNvPr id="13" name="文本框 12"/>
          <p:cNvSpPr txBox="1"/>
          <p:nvPr/>
        </p:nvSpPr>
        <p:spPr>
          <a:xfrm>
            <a:off x="6042839" y="3511535"/>
            <a:ext cx="585417"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03</a:t>
            </a:r>
            <a:endParaRPr lang="zh-CN" altLang="en-US" sz="2800" b="1" dirty="0">
              <a:solidFill>
                <a:schemeClr val="bg1">
                  <a:lumMod val="85000"/>
                </a:schemeClr>
              </a:solidFill>
              <a:latin typeface="+mn-lt"/>
              <a:ea typeface="+mn-ea"/>
              <a:cs typeface="+mn-ea"/>
              <a:sym typeface="+mn-lt"/>
            </a:endParaRPr>
          </a:p>
        </p:txBody>
      </p:sp>
      <p:grpSp>
        <p:nvGrpSpPr>
          <p:cNvPr id="41" name="组合 40"/>
          <p:cNvGrpSpPr/>
          <p:nvPr/>
        </p:nvGrpSpPr>
        <p:grpSpPr>
          <a:xfrm rot="10800000" flipV="1">
            <a:off x="263352" y="1883249"/>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10613795" y="4865485"/>
            <a:ext cx="1341132" cy="1509838"/>
          </a:xfrm>
          <a:prstGeom prst="rect">
            <a:avLst/>
          </a:prstGeom>
        </p:spPr>
      </p:pic>
      <p:grpSp>
        <p:nvGrpSpPr>
          <p:cNvPr id="2" name="组合 1"/>
          <p:cNvGrpSpPr/>
          <p:nvPr/>
        </p:nvGrpSpPr>
        <p:grpSpPr>
          <a:xfrm>
            <a:off x="9178745" y="3564089"/>
            <a:ext cx="2037080" cy="645160"/>
            <a:chOff x="6029093" y="4025643"/>
            <a:chExt cx="2037080" cy="645160"/>
          </a:xfrm>
        </p:grpSpPr>
        <p:sp>
          <p:nvSpPr>
            <p:cNvPr id="4" name="文本框 3"/>
            <p:cNvSpPr txBox="1"/>
            <p:nvPr/>
          </p:nvSpPr>
          <p:spPr>
            <a:xfrm>
              <a:off x="6029093" y="4025643"/>
              <a:ext cx="2037080" cy="645160"/>
            </a:xfrm>
            <a:prstGeom prst="rect">
              <a:avLst/>
            </a:prstGeom>
            <a:noFill/>
          </p:spPr>
          <p:txBody>
            <a:bodyPr wrap="none" rtlCol="0">
              <a:spAutoFit/>
            </a:bodyPr>
            <a:lstStyle/>
            <a:p>
              <a:pPr algn="l"/>
              <a:r>
                <a:rPr b="1" dirty="0">
                  <a:solidFill>
                    <a:schemeClr val="bg1"/>
                  </a:solidFill>
                  <a:cs typeface="+mn-ea"/>
                  <a:sym typeface="+mn-lt"/>
                </a:rPr>
                <a:t>vite.config.js</a:t>
              </a:r>
              <a:r>
                <a:rPr lang="zh-CN" b="1" dirty="0">
                  <a:solidFill>
                    <a:schemeClr val="bg1"/>
                  </a:solidFill>
                  <a:cs typeface="+mn-ea"/>
                  <a:sym typeface="+mn-lt"/>
                </a:rPr>
                <a:t>配置</a:t>
              </a:r>
              <a:endParaRPr lang="zh-CN" b="1" dirty="0">
                <a:solidFill>
                  <a:schemeClr val="bg1"/>
                </a:solidFill>
                <a:cs typeface="+mn-ea"/>
                <a:sym typeface="+mn-lt"/>
              </a:endParaRPr>
            </a:p>
            <a:p>
              <a:endParaRPr lang="zh-CN" altLang="en-US" b="1" dirty="0">
                <a:solidFill>
                  <a:schemeClr val="bg1"/>
                </a:solidFill>
                <a:cs typeface="+mn-ea"/>
                <a:sym typeface="+mn-lt"/>
              </a:endParaRPr>
            </a:p>
          </p:txBody>
        </p:sp>
        <p:sp>
          <p:nvSpPr>
            <p:cNvPr id="5" name="矩形 4"/>
            <p:cNvSpPr/>
            <p:nvPr/>
          </p:nvSpPr>
          <p:spPr>
            <a:xfrm>
              <a:off x="6057662" y="4328423"/>
              <a:ext cx="309880" cy="306705"/>
            </a:xfrm>
            <a:prstGeom prst="rect">
              <a:avLst/>
            </a:prstGeom>
          </p:spPr>
          <p:txBody>
            <a:bodyPr wrap="none">
              <a:spAutoFit/>
            </a:bodyPr>
            <a:lstStyle/>
            <a:p>
              <a:endParaRPr lang="zh-CN" altLang="en-US" sz="1400" dirty="0">
                <a:solidFill>
                  <a:schemeClr val="bg1"/>
                </a:solidFill>
                <a:cs typeface="+mn-ea"/>
                <a:sym typeface="+mn-lt"/>
              </a:endParaRPr>
            </a:p>
          </p:txBody>
        </p:sp>
      </p:grpSp>
      <p:sp>
        <p:nvSpPr>
          <p:cNvPr id="6" name="文本框 5"/>
          <p:cNvSpPr txBox="1"/>
          <p:nvPr/>
        </p:nvSpPr>
        <p:spPr>
          <a:xfrm>
            <a:off x="8537754" y="3495025"/>
            <a:ext cx="577850" cy="52197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04</a:t>
            </a:r>
            <a:endParaRPr lang="zh-CN" altLang="en-US" sz="2800" b="1" dirty="0">
              <a:solidFill>
                <a:schemeClr val="bg1">
                  <a:lumMod val="85000"/>
                </a:schemeClr>
              </a:solidFill>
              <a:latin typeface="+mn-lt"/>
              <a:ea typeface="+mn-ea"/>
              <a:cs typeface="+mn-ea"/>
              <a:sym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outHorizont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1+#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1+#ppt_w/2"/>
                                          </p:val>
                                        </p:tav>
                                        <p:tav tm="100000">
                                          <p:val>
                                            <p:strVal val="#ppt_x"/>
                                          </p:val>
                                        </p:tav>
                                      </p:tavLst>
                                    </p:anim>
                                    <p:anim calcmode="lin" valueType="num">
                                      <p:cBhvr additive="base">
                                        <p:cTn id="5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1000"/>
                                        <p:tgtEl>
                                          <p:spTgt spid="6"/>
                                        </p:tgtEl>
                                      </p:cBhvr>
                                    </p:animEffect>
                                    <p:anim calcmode="lin" valueType="num">
                                      <p:cBhvr>
                                        <p:cTn id="78" dur="1000" fill="hold"/>
                                        <p:tgtEl>
                                          <p:spTgt spid="6"/>
                                        </p:tgtEl>
                                        <p:attrNameLst>
                                          <p:attrName>ppt_x</p:attrName>
                                        </p:attrNameLst>
                                      </p:cBhvr>
                                      <p:tavLst>
                                        <p:tav tm="0">
                                          <p:val>
                                            <p:strVal val="#ppt_x"/>
                                          </p:val>
                                        </p:tav>
                                        <p:tav tm="100000">
                                          <p:val>
                                            <p:strVal val="#ppt_x"/>
                                          </p:val>
                                        </p:tav>
                                      </p:tavLst>
                                    </p:anim>
                                    <p:anim calcmode="lin" valueType="num">
                                      <p:cBhvr>
                                        <p:cTn id="7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additive="base">
                                        <p:cTn id="84" dur="500" fill="hold"/>
                                        <p:tgtEl>
                                          <p:spTgt spid="2"/>
                                        </p:tgtEl>
                                        <p:attrNameLst>
                                          <p:attrName>ppt_x</p:attrName>
                                        </p:attrNameLst>
                                      </p:cBhvr>
                                      <p:tavLst>
                                        <p:tav tm="0">
                                          <p:val>
                                            <p:strVal val="1+#ppt_w/2"/>
                                          </p:val>
                                        </p:tav>
                                        <p:tav tm="100000">
                                          <p:val>
                                            <p:strVal val="#ppt_x"/>
                                          </p:val>
                                        </p:tav>
                                      </p:tavLst>
                                    </p:anim>
                                    <p:anim calcmode="lin" valueType="num">
                                      <p:cBhvr additive="base">
                                        <p:cTn id="8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8" grpId="0" bldLvl="0" animBg="1"/>
      <p:bldP spid="12" grpId="0" bldLvl="0" animBg="1"/>
      <p:bldP spid="13" grpId="0" bldLvl="0" animBg="1"/>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386219" y="332656"/>
              <a:ext cx="373888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浏览器接收热更新信号</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23570" y="1225550"/>
            <a:ext cx="10959465" cy="423545"/>
          </a:xfrm>
          <a:prstGeom prst="rect">
            <a:avLst/>
          </a:prstGeom>
        </p:spPr>
        <p:txBody>
          <a:bodyPr wrap="square">
            <a:spAutoFit/>
          </a:bodyPr>
          <a:p>
            <a:pPr algn="l">
              <a:lnSpc>
                <a:spcPct val="120000"/>
              </a:lnSpc>
            </a:pPr>
            <a:r>
              <a:rPr>
                <a:solidFill>
                  <a:schemeClr val="bg1">
                    <a:lumMod val="85000"/>
                  </a:schemeClr>
                </a:solidFill>
                <a:cs typeface="+mn-ea"/>
                <a:sym typeface="+mn-lt"/>
              </a:rPr>
              <a:t>handleMessage</a:t>
            </a:r>
            <a:r>
              <a:rPr lang="zh-CN">
                <a:solidFill>
                  <a:schemeClr val="bg1">
                    <a:lumMod val="85000"/>
                  </a:schemeClr>
                </a:solidFill>
                <a:cs typeface="+mn-ea"/>
                <a:sym typeface="+mn-lt"/>
              </a:rPr>
              <a:t>（</a:t>
            </a:r>
            <a:r>
              <a:rPr lang="en-US" altLang="zh-CN">
                <a:solidFill>
                  <a:schemeClr val="bg1">
                    <a:lumMod val="85000"/>
                  </a:schemeClr>
                </a:solidFill>
                <a:cs typeface="+mn-ea"/>
                <a:sym typeface="+mn-lt"/>
              </a:rPr>
              <a:t>client</a:t>
            </a:r>
            <a:r>
              <a:rPr lang="zh-CN" altLang="en-US">
                <a:solidFill>
                  <a:schemeClr val="bg1">
                    <a:lumMod val="85000"/>
                  </a:schemeClr>
                </a:solidFill>
                <a:cs typeface="+mn-ea"/>
                <a:sym typeface="+mn-lt"/>
              </a:rPr>
              <a:t>文件中</a:t>
            </a:r>
            <a:r>
              <a:rPr lang="zh-CN">
                <a:solidFill>
                  <a:schemeClr val="bg1">
                    <a:lumMod val="85000"/>
                  </a:schemeClr>
                </a:solidFill>
                <a:cs typeface="+mn-ea"/>
                <a:sym typeface="+mn-lt"/>
              </a:rPr>
              <a:t>）</a:t>
            </a:r>
            <a:r>
              <a:rPr>
                <a:solidFill>
                  <a:schemeClr val="bg1">
                    <a:lumMod val="85000"/>
                  </a:schemeClr>
                </a:solidFill>
                <a:cs typeface="+mn-ea"/>
                <a:sym typeface="+mn-lt"/>
              </a:rPr>
              <a:t> 负责处理各种信号,由于篇幅有限，我们不会展开讲细节</a:t>
            </a:r>
            <a:endParaRPr>
              <a:solidFill>
                <a:schemeClr val="bg1">
                  <a:lumMod val="85000"/>
                </a:schemeClr>
              </a:solidFill>
              <a:cs typeface="+mn-ea"/>
              <a:sym typeface="+mn-lt"/>
            </a:endParaRPr>
          </a:p>
        </p:txBody>
      </p:sp>
      <p:pic>
        <p:nvPicPr>
          <p:cNvPr id="108" name="图片 107"/>
          <p:cNvPicPr/>
          <p:nvPr/>
        </p:nvPicPr>
        <p:blipFill>
          <a:blip r:embed="rId6"/>
          <a:stretch>
            <a:fillRect/>
          </a:stretch>
        </p:blipFill>
        <p:spPr>
          <a:xfrm>
            <a:off x="623570" y="1727835"/>
            <a:ext cx="5276850" cy="4277360"/>
          </a:xfrm>
          <a:prstGeom prst="rect">
            <a:avLst/>
          </a:prstGeom>
          <a:noFill/>
          <a:ln w="9525">
            <a:noFill/>
          </a:ln>
        </p:spPr>
      </p:pic>
      <p:pic>
        <p:nvPicPr>
          <p:cNvPr id="2" name="图片 1"/>
          <p:cNvPicPr>
            <a:picLocks noChangeAspect="1"/>
          </p:cNvPicPr>
          <p:nvPr/>
        </p:nvPicPr>
        <p:blipFill>
          <a:blip r:embed="rId7"/>
          <a:stretch>
            <a:fillRect/>
          </a:stretch>
        </p:blipFill>
        <p:spPr>
          <a:xfrm>
            <a:off x="6311265" y="1727835"/>
            <a:ext cx="4321175" cy="4244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94829" y="332656"/>
              <a:ext cx="269113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server 模块转换</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887845" y="1412240"/>
            <a:ext cx="5186680" cy="2416175"/>
          </a:xfrm>
          <a:prstGeom prst="rect">
            <a:avLst/>
          </a:prstGeom>
        </p:spPr>
        <p:txBody>
          <a:bodyPr wrap="square">
            <a:spAutoFit/>
          </a:bodyPr>
          <a:p>
            <a:pPr algn="l">
              <a:lnSpc>
                <a:spcPct val="120000"/>
              </a:lnSpc>
            </a:pPr>
            <a:r>
              <a:rPr>
                <a:solidFill>
                  <a:schemeClr val="bg1">
                    <a:lumMod val="85000"/>
                  </a:schemeClr>
                </a:solidFill>
                <a:cs typeface="+mn-ea"/>
                <a:sym typeface="+mn-lt"/>
              </a:rPr>
              <a:t>模块代码转换 Vite 的核心，这部分</a:t>
            </a:r>
            <a:r>
              <a:rPr lang="zh-CN">
                <a:solidFill>
                  <a:schemeClr val="bg1">
                    <a:lumMod val="85000"/>
                  </a:schemeClr>
                </a:solidFill>
                <a:cs typeface="+mn-ea"/>
                <a:sym typeface="+mn-lt"/>
              </a:rPr>
              <a:t>内容太多</a:t>
            </a:r>
            <a:r>
              <a:rPr>
                <a:solidFill>
                  <a:schemeClr val="bg1">
                    <a:lumMod val="85000"/>
                  </a:schemeClr>
                </a:solidFill>
                <a:cs typeface="+mn-ea"/>
                <a:sym typeface="+mn-lt"/>
              </a:rPr>
              <a:t>本文只会介绍个大概，只需要知道 Vite 会转换代码即可，转换细节暂时可以不关注，把 Vite server 当做一个黑箱。</a:t>
            </a:r>
            <a:endParaRPr>
              <a:solidFill>
                <a:schemeClr val="bg1">
                  <a:lumMod val="85000"/>
                </a:schemeClr>
              </a:solidFill>
              <a:cs typeface="+mn-ea"/>
              <a:sym typeface="+mn-lt"/>
            </a:endParaRPr>
          </a:p>
          <a:p>
            <a:pPr algn="l">
              <a:lnSpc>
                <a:spcPct val="120000"/>
              </a:lnSpc>
            </a:pPr>
            <a:endParaRPr>
              <a:solidFill>
                <a:schemeClr val="bg1">
                  <a:lumMod val="85000"/>
                </a:schemeClr>
              </a:solidFill>
              <a:cs typeface="+mn-ea"/>
              <a:sym typeface="+mn-lt"/>
            </a:endParaRPr>
          </a:p>
          <a:p>
            <a:pPr algn="l">
              <a:lnSpc>
                <a:spcPct val="120000"/>
              </a:lnSpc>
            </a:pPr>
            <a:r>
              <a:rPr>
                <a:solidFill>
                  <a:schemeClr val="bg1">
                    <a:lumMod val="85000"/>
                  </a:schemeClr>
                </a:solidFill>
                <a:cs typeface="+mn-ea"/>
                <a:sym typeface="+mn-lt"/>
              </a:rPr>
              <a:t>vite 的 plugin-vue 插件，将热更新代码注入到模块中，就是在编译转换模块的过程中处理</a:t>
            </a:r>
            <a:endParaRPr>
              <a:solidFill>
                <a:schemeClr val="bg1">
                  <a:lumMod val="85000"/>
                </a:schemeClr>
              </a:solidFill>
              <a:cs typeface="+mn-ea"/>
              <a:sym typeface="+mn-lt"/>
            </a:endParaRPr>
          </a:p>
        </p:txBody>
      </p:sp>
      <p:pic>
        <p:nvPicPr>
          <p:cNvPr id="111" name="图片 110"/>
          <p:cNvPicPr/>
          <p:nvPr/>
        </p:nvPicPr>
        <p:blipFill>
          <a:blip r:embed="rId6"/>
          <a:stretch>
            <a:fillRect/>
          </a:stretch>
        </p:blipFill>
        <p:spPr>
          <a:xfrm>
            <a:off x="292100" y="1196340"/>
            <a:ext cx="6505575" cy="4851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94829" y="332656"/>
              <a:ext cx="269113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server 模块转换</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6887845" y="1412240"/>
            <a:ext cx="5186680" cy="1751965"/>
          </a:xfrm>
          <a:prstGeom prst="rect">
            <a:avLst/>
          </a:prstGeom>
        </p:spPr>
        <p:txBody>
          <a:bodyPr wrap="square">
            <a:spAutoFit/>
          </a:bodyPr>
          <a:p>
            <a:pPr algn="l">
              <a:lnSpc>
                <a:spcPct val="120000"/>
              </a:lnSpc>
            </a:pPr>
            <a:r>
              <a:rPr>
                <a:solidFill>
                  <a:schemeClr val="bg1">
                    <a:lumMod val="85000"/>
                  </a:schemeClr>
                </a:solidFill>
                <a:cs typeface="+mn-ea"/>
                <a:sym typeface="+mn-lt"/>
              </a:rPr>
              <a:t>从图中可以看出，index.vue 经过编译后，内容是 js 代码，其中还能看到 import.meta.hot.accept 定义热更新的回调。</a:t>
            </a:r>
            <a:endParaRPr>
              <a:solidFill>
                <a:schemeClr val="bg1">
                  <a:lumMod val="85000"/>
                </a:schemeClr>
              </a:solidFill>
              <a:cs typeface="+mn-ea"/>
              <a:sym typeface="+mn-lt"/>
            </a:endParaRPr>
          </a:p>
          <a:p>
            <a:pPr algn="l">
              <a:lnSpc>
                <a:spcPct val="120000"/>
              </a:lnSpc>
            </a:pPr>
            <a:endParaRPr>
              <a:solidFill>
                <a:schemeClr val="bg1">
                  <a:lumMod val="85000"/>
                </a:schemeClr>
              </a:solidFill>
              <a:cs typeface="+mn-ea"/>
              <a:sym typeface="+mn-lt"/>
            </a:endParaRPr>
          </a:p>
          <a:p>
            <a:pPr algn="l">
              <a:lnSpc>
                <a:spcPct val="120000"/>
              </a:lnSpc>
            </a:pPr>
            <a:endParaRPr>
              <a:solidFill>
                <a:schemeClr val="bg1">
                  <a:lumMod val="85000"/>
                </a:schemeClr>
              </a:solidFill>
              <a:cs typeface="+mn-ea"/>
              <a:sym typeface="+mn-lt"/>
            </a:endParaRPr>
          </a:p>
        </p:txBody>
      </p:sp>
      <p:pic>
        <p:nvPicPr>
          <p:cNvPr id="112" name="图片 111"/>
          <p:cNvPicPr/>
          <p:nvPr/>
        </p:nvPicPr>
        <p:blipFill>
          <a:blip r:embed="rId6"/>
          <a:stretch>
            <a:fillRect/>
          </a:stretch>
        </p:blipFill>
        <p:spPr>
          <a:xfrm>
            <a:off x="292100" y="1242695"/>
            <a:ext cx="5897245" cy="29178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94829" y="332656"/>
              <a:ext cx="269113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server 模块转换</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144780" y="1402080"/>
            <a:ext cx="6649085" cy="4810760"/>
          </a:xfrm>
          <a:prstGeom prst="rect">
            <a:avLst/>
          </a:prstGeom>
        </p:spPr>
        <p:txBody>
          <a:bodyPr wrap="square">
            <a:spAutoFit/>
          </a:bodyPr>
          <a:p>
            <a:pPr algn="l">
              <a:lnSpc>
                <a:spcPct val="120000"/>
              </a:lnSpc>
            </a:pPr>
            <a:r>
              <a:rPr sz="1600">
                <a:solidFill>
                  <a:schemeClr val="bg1">
                    <a:lumMod val="85000"/>
                  </a:schemeClr>
                </a:solidFill>
                <a:cs typeface="+mn-ea"/>
                <a:sym typeface="+mn-lt"/>
              </a:rPr>
              <a:t>假如有以下两个文件：index.vue</a:t>
            </a:r>
            <a:r>
              <a:rPr lang="en-US" sz="1600">
                <a:solidFill>
                  <a:schemeClr val="bg1">
                    <a:lumMod val="85000"/>
                  </a:schemeClr>
                </a:solidFill>
                <a:cs typeface="+mn-ea"/>
                <a:sym typeface="+mn-lt"/>
              </a:rPr>
              <a:t>&gt;useData.ts,</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index.vue 依赖（import）了 useData.ts</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当修改 useData.ts 时，会执行以下的步骤：</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1. Vite 沿着依赖树，往上找到 index.vue，作为热更新边界</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2. server 将热更新边界信息，通过 websocket 传递到 client</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3. client 执行老的 index.vue 的 import.meta.hot.dispose 回调</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4. client 动态 import(index.vue)，动态 import 会发起一个新请求</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5. Vite 会重新编译 index.vue，并发送响应给浏览器</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6. 浏览器执行 index.vue 的代码（此时请求到 index.vue 虽然是 vue 后缀，但是它的内容经过编译后，是 js 代码），执行过程中遇到 import useData.ts</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7. 动态拉取 useData.ts 模块，Vite 会重新编译 useData.ts</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8. 执行 useData.ts 的代码</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9.  client 执行新的 index.vue 的 import.meta.hot.accept 回调</a:t>
            </a:r>
            <a:endParaRPr lang="en-US" sz="1600">
              <a:solidFill>
                <a:schemeClr val="bg1">
                  <a:lumMod val="85000"/>
                </a:schemeClr>
              </a:solidFill>
              <a:cs typeface="+mn-ea"/>
              <a:sym typeface="+mn-lt"/>
            </a:endParaRPr>
          </a:p>
          <a:p>
            <a:pPr algn="l">
              <a:lnSpc>
                <a:spcPct val="120000"/>
              </a:lnSpc>
            </a:pPr>
            <a:r>
              <a:rPr lang="en-US" sz="1600">
                <a:solidFill>
                  <a:schemeClr val="bg1">
                    <a:lumMod val="85000"/>
                  </a:schemeClr>
                </a:solidFill>
                <a:cs typeface="+mn-ea"/>
                <a:sym typeface="+mn-lt"/>
              </a:rPr>
              <a:t>因为热更新边界的模块，可能会存在依赖，import 了其他模块，这些模块都需要 import 拉取，直到动态 import 的模块没有模块依赖</a:t>
            </a:r>
            <a:endParaRPr lang="en-US" sz="1600">
              <a:solidFill>
                <a:schemeClr val="bg1">
                  <a:lumMod val="85000"/>
                </a:schemeClr>
              </a:solidFill>
              <a:cs typeface="+mn-ea"/>
              <a:sym typeface="+mn-lt"/>
            </a:endParaRPr>
          </a:p>
        </p:txBody>
      </p:sp>
      <p:pic>
        <p:nvPicPr>
          <p:cNvPr id="113" name="图片 112"/>
          <p:cNvPicPr/>
          <p:nvPr/>
        </p:nvPicPr>
        <p:blipFill>
          <a:blip r:embed="rId6"/>
          <a:stretch>
            <a:fillRect/>
          </a:stretch>
        </p:blipFill>
        <p:spPr>
          <a:xfrm>
            <a:off x="6793865" y="1628775"/>
            <a:ext cx="5029835" cy="45307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660539" y="332656"/>
              <a:ext cx="8940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总结</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15" name="Rectangle 34"/>
          <p:cNvSpPr/>
          <p:nvPr/>
        </p:nvSpPr>
        <p:spPr>
          <a:xfrm>
            <a:off x="144780" y="1402080"/>
            <a:ext cx="11892915" cy="2745740"/>
          </a:xfrm>
          <a:prstGeom prst="rect">
            <a:avLst/>
          </a:prstGeom>
        </p:spPr>
        <p:txBody>
          <a:bodyPr wrap="square">
            <a:spAutoFit/>
          </a:bodyPr>
          <a:p>
            <a:pPr algn="l">
              <a:lnSpc>
                <a:spcPct val="120000"/>
              </a:lnSpc>
            </a:pPr>
            <a:r>
              <a:rPr sz="1600">
                <a:solidFill>
                  <a:schemeClr val="bg1">
                    <a:lumMod val="85000"/>
                  </a:schemeClr>
                </a:solidFill>
                <a:cs typeface="+mn-ea"/>
                <a:sym typeface="+mn-lt"/>
              </a:rPr>
              <a:t>那我们最后也可从时间顺序来总结一遍：</a:t>
            </a:r>
            <a:endParaRPr sz="1600">
              <a:solidFill>
                <a:schemeClr val="bg1">
                  <a:lumMod val="85000"/>
                </a:schemeClr>
              </a:solidFill>
              <a:cs typeface="+mn-ea"/>
              <a:sym typeface="+mn-lt"/>
            </a:endParaRPr>
          </a:p>
          <a:p>
            <a:pPr algn="l">
              <a:lnSpc>
                <a:spcPct val="120000"/>
              </a:lnSpc>
            </a:pP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1. 监听到文件修改</a:t>
            </a: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2. 遍历文件对应的模块，分别计算热更新边界（即找到可以接受热更新的模块）</a:t>
            </a: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3. 用 websocket 通知客户端，需要热更新哪些模块</a:t>
            </a: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4. 客户端对老模块进行 dispose 失活处理</a:t>
            </a: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5. 客户端动态 import，请求需要热更新的模块</a:t>
            </a: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6. Vite Server 编译这些重新请求的模块，并响应请求</a:t>
            </a:r>
            <a:endParaRPr sz="1600">
              <a:solidFill>
                <a:schemeClr val="bg1">
                  <a:lumMod val="85000"/>
                </a:schemeClr>
              </a:solidFill>
              <a:cs typeface="+mn-ea"/>
              <a:sym typeface="+mn-lt"/>
            </a:endParaRPr>
          </a:p>
          <a:p>
            <a:pPr algn="l">
              <a:lnSpc>
                <a:spcPct val="120000"/>
              </a:lnSpc>
            </a:pPr>
            <a:r>
              <a:rPr sz="1600">
                <a:solidFill>
                  <a:schemeClr val="bg1">
                    <a:lumMod val="85000"/>
                  </a:schemeClr>
                </a:solidFill>
                <a:cs typeface="+mn-ea"/>
                <a:sym typeface="+mn-lt"/>
              </a:rPr>
              <a:t>7. 客户端执行热更新</a:t>
            </a:r>
            <a:endParaRPr sz="1600">
              <a:solidFill>
                <a:schemeClr val="bg1">
                  <a:lumMod val="8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1" cstate="screen"/>
          <a:srcRect/>
          <a:stretch>
            <a:fillRect/>
          </a:stretch>
        </p:blipFill>
        <p:spPr>
          <a:xfrm rot="15300000">
            <a:off x="1598933" y="-439982"/>
            <a:ext cx="6416674" cy="6943596"/>
          </a:xfrm>
          <a:prstGeom prst="rect">
            <a:avLst/>
          </a:prstGeom>
        </p:spPr>
      </p:pic>
      <p:sp>
        <p:nvSpPr>
          <p:cNvPr id="10" name="文本框 9"/>
          <p:cNvSpPr txBox="1"/>
          <p:nvPr/>
        </p:nvSpPr>
        <p:spPr>
          <a:xfrm>
            <a:off x="3359740" y="2636815"/>
            <a:ext cx="5212080" cy="645160"/>
          </a:xfrm>
          <a:prstGeom prst="rect">
            <a:avLst/>
          </a:prstGeom>
          <a:noFill/>
        </p:spPr>
        <p:txBody>
          <a:bodyPr wrap="none" rtlCol="0">
            <a:spAutoFit/>
          </a:bodyPr>
          <a:lstStyle/>
          <a:p>
            <a:r>
              <a:rPr lang="zh-CN" altLang="en-US" sz="3600" b="1" dirty="0">
                <a:solidFill>
                  <a:schemeClr val="bg1">
                    <a:lumMod val="85000"/>
                  </a:schemeClr>
                </a:solidFill>
                <a:cs typeface="+mn-ea"/>
                <a:sym typeface="+mn-lt"/>
              </a:rPr>
              <a:t>从服务器角度了解热</a:t>
            </a:r>
            <a:r>
              <a:rPr lang="zh-CN" altLang="en-US" sz="3600" b="1" dirty="0">
                <a:solidFill>
                  <a:schemeClr val="bg1">
                    <a:lumMod val="85000"/>
                  </a:schemeClr>
                </a:solidFill>
                <a:cs typeface="+mn-ea"/>
                <a:sym typeface="+mn-lt"/>
              </a:rPr>
              <a:t>更新</a:t>
            </a:r>
            <a:endParaRPr lang="zh-CN" altLang="en-US" sz="3600" b="1" dirty="0">
              <a:solidFill>
                <a:schemeClr val="bg1">
                  <a:lumMod val="85000"/>
                </a:schemeClr>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4"/>
          <p:cNvSpPr/>
          <p:nvPr/>
        </p:nvSpPr>
        <p:spPr>
          <a:xfrm>
            <a:off x="263525" y="5282565"/>
            <a:ext cx="11593195" cy="2306955"/>
          </a:xfrm>
          <a:prstGeom prst="rect">
            <a:avLst/>
          </a:prstGeom>
        </p:spPr>
        <p:txBody>
          <a:bodyPr wrap="square">
            <a:spAutoFit/>
          </a:bodyPr>
          <a:p>
            <a:pPr algn="l"/>
            <a:r>
              <a:rPr lang="zh-CN">
                <a:solidFill>
                  <a:schemeClr val="bg1">
                    <a:lumMod val="85000"/>
                  </a:schemeClr>
                </a:solidFill>
                <a:cs typeface="+mn-ea"/>
                <a:sym typeface="+mn-lt"/>
              </a:rPr>
              <a:t>总结：在 Vite</a:t>
            </a:r>
            <a:r>
              <a:rPr lang="en-US" altLang="zh-CN">
                <a:solidFill>
                  <a:schemeClr val="bg1">
                    <a:lumMod val="85000"/>
                  </a:schemeClr>
                </a:solidFill>
                <a:cs typeface="+mn-ea"/>
                <a:sym typeface="+mn-lt"/>
              </a:rPr>
              <a:t> </a:t>
            </a:r>
            <a:r>
              <a:rPr lang="zh-CN">
                <a:solidFill>
                  <a:schemeClr val="bg1">
                    <a:lumMod val="85000"/>
                  </a:schemeClr>
                </a:solidFill>
                <a:cs typeface="+mn-ea"/>
                <a:sym typeface="+mn-lt"/>
              </a:rPr>
              <a:t> dev server 启动之前，Vite 会为 HMR 做一些准备工作：比如创建websocket服务，利用chokidar创建一个监听对象 watcher 用于对文件修改进行监听等等，</a:t>
            </a:r>
            <a:br>
              <a:rPr lang="zh-CN">
                <a:solidFill>
                  <a:schemeClr val="bg1">
                    <a:lumMod val="85000"/>
                  </a:schemeClr>
                </a:solidFill>
                <a:cs typeface="+mn-ea"/>
                <a:sym typeface="+mn-lt"/>
              </a:rPr>
            </a:br>
            <a:endParaRPr lang="zh-CN">
              <a:solidFill>
                <a:schemeClr val="bg1">
                  <a:lumMod val="85000"/>
                </a:schemeClr>
              </a:solidFill>
              <a:cs typeface="+mn-ea"/>
              <a:sym typeface="+mn-lt"/>
            </a:endParaRPr>
          </a:p>
          <a:p>
            <a:pPr algn="l"/>
            <a:r>
              <a:rPr lang="zh-CN">
                <a:solidFill>
                  <a:schemeClr val="bg1">
                    <a:lumMod val="85000"/>
                  </a:schemeClr>
                </a:solidFill>
                <a:cs typeface="+mn-ea"/>
                <a:sym typeface="+mn-lt"/>
              </a:rPr>
              <a:t>源码地址：</a:t>
            </a:r>
            <a:r>
              <a:rPr lang="en-US" altLang="zh-CN">
                <a:solidFill>
                  <a:schemeClr val="bg1">
                    <a:lumMod val="85000"/>
                  </a:schemeClr>
                </a:solidFill>
                <a:cs typeface="+mn-ea"/>
                <a:sym typeface="+mn-lt"/>
              </a:rPr>
              <a:t>node_modules\vite\dist\node\chunks\dep-6305614c.js</a:t>
            </a:r>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p:txBody>
      </p:sp>
      <p:grpSp>
        <p:nvGrpSpPr>
          <p:cNvPr id="25" name="组合 24"/>
          <p:cNvGrpSpPr/>
          <p:nvPr/>
        </p:nvGrpSpPr>
        <p:grpSpPr>
          <a:xfrm>
            <a:off x="263352"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495125" y="332656"/>
              <a:ext cx="352107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3.4 </a:t>
              </a:r>
              <a:r>
                <a:rPr lang="zh-CN" altLang="en-US" sz="2800" dirty="0">
                  <a:solidFill>
                    <a:schemeClr val="bg1">
                      <a:lumMod val="85000"/>
                    </a:schemeClr>
                  </a:solidFill>
                  <a:cs typeface="+mn-ea"/>
                  <a:sym typeface="+mn-lt"/>
                </a:rPr>
                <a:t>创建</a:t>
              </a:r>
              <a:r>
                <a:rPr lang="en-US" altLang="zh-CN" sz="2800" dirty="0">
                  <a:solidFill>
                    <a:schemeClr val="bg1">
                      <a:lumMod val="85000"/>
                    </a:schemeClr>
                  </a:solidFill>
                  <a:cs typeface="+mn-ea"/>
                  <a:sym typeface="+mn-lt"/>
                </a:rPr>
                <a:t>createServer</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pic>
        <p:nvPicPr>
          <p:cNvPr id="3" name="图片 2"/>
          <p:cNvPicPr>
            <a:picLocks noChangeAspect="1"/>
          </p:cNvPicPr>
          <p:nvPr/>
        </p:nvPicPr>
        <p:blipFill>
          <a:blip r:embed="rId6"/>
          <a:stretch>
            <a:fillRect/>
          </a:stretch>
        </p:blipFill>
        <p:spPr>
          <a:xfrm>
            <a:off x="407035" y="1196340"/>
            <a:ext cx="5224145" cy="3919855"/>
          </a:xfrm>
          <a:prstGeom prst="rect">
            <a:avLst/>
          </a:prstGeom>
        </p:spPr>
      </p:pic>
      <p:pic>
        <p:nvPicPr>
          <p:cNvPr id="2" name="图片 1"/>
          <p:cNvPicPr>
            <a:picLocks noChangeAspect="1"/>
          </p:cNvPicPr>
          <p:nvPr/>
        </p:nvPicPr>
        <p:blipFill>
          <a:blip r:embed="rId7"/>
          <a:stretch>
            <a:fillRect/>
          </a:stretch>
        </p:blipFill>
        <p:spPr>
          <a:xfrm>
            <a:off x="5664200" y="1196340"/>
            <a:ext cx="6379210" cy="335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524013" y="332656"/>
              <a:ext cx="705104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3.4.1 启动热更新：createWebSocketServer</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4" name="Rectangle 34"/>
          <p:cNvSpPr/>
          <p:nvPr/>
        </p:nvSpPr>
        <p:spPr>
          <a:xfrm>
            <a:off x="638175" y="5805805"/>
            <a:ext cx="10793730" cy="1198880"/>
          </a:xfrm>
          <a:prstGeom prst="rect">
            <a:avLst/>
          </a:prstGeom>
        </p:spPr>
        <p:txBody>
          <a:bodyPr wrap="square">
            <a:spAutoFit/>
          </a:bodyPr>
          <a:p>
            <a:pPr algn="l"/>
            <a:r>
              <a:rPr lang="zh-CN" altLang="en-US">
                <a:solidFill>
                  <a:schemeClr val="bg1">
                    <a:lumMod val="85000"/>
                  </a:schemeClr>
                </a:solidFill>
                <a:cs typeface="+mn-ea"/>
                <a:sym typeface="+mn-lt"/>
              </a:rPr>
              <a:t>总结：</a:t>
            </a:r>
            <a:r>
              <a:rPr lang="en-US" altLang="zh-CN">
                <a:solidFill>
                  <a:schemeClr val="bg1">
                    <a:lumMod val="85000"/>
                  </a:schemeClr>
                </a:solidFill>
                <a:cs typeface="+mn-ea"/>
                <a:sym typeface="+mn-lt"/>
              </a:rPr>
              <a:t>createWebSocketServer这个方法主</a:t>
            </a:r>
            <a:r>
              <a:rPr lang="zh-CN" altLang="en-US">
                <a:solidFill>
                  <a:schemeClr val="bg1">
                    <a:lumMod val="85000"/>
                  </a:schemeClr>
                </a:solidFill>
                <a:cs typeface="+mn-ea"/>
                <a:sym typeface="+mn-lt"/>
              </a:rPr>
              <a:t>要</a:t>
            </a:r>
            <a:r>
              <a:rPr lang="en-US" altLang="zh-CN">
                <a:solidFill>
                  <a:schemeClr val="bg1">
                    <a:lumMod val="85000"/>
                  </a:schemeClr>
                </a:solidFill>
                <a:cs typeface="+mn-ea"/>
                <a:sym typeface="+mn-lt"/>
              </a:rPr>
              <a:t>是创建WebSocket服务并对错误进行一些处理，最后返回封装好的on、off、 send 和 close 方法，用于后续服务端推送消息和关闭服务。</a:t>
            </a:r>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p:txBody>
      </p:sp>
      <p:pic>
        <p:nvPicPr>
          <p:cNvPr id="2" name="图片 1"/>
          <p:cNvPicPr>
            <a:picLocks noChangeAspect="1"/>
          </p:cNvPicPr>
          <p:nvPr/>
        </p:nvPicPr>
        <p:blipFill>
          <a:blip r:embed="rId6"/>
          <a:stretch>
            <a:fillRect/>
          </a:stretch>
        </p:blipFill>
        <p:spPr>
          <a:xfrm>
            <a:off x="695325" y="1206500"/>
            <a:ext cx="4053205" cy="4525645"/>
          </a:xfrm>
          <a:prstGeom prst="rect">
            <a:avLst/>
          </a:prstGeom>
        </p:spPr>
      </p:pic>
      <p:pic>
        <p:nvPicPr>
          <p:cNvPr id="5" name="图片 4"/>
          <p:cNvPicPr>
            <a:picLocks noChangeAspect="1"/>
          </p:cNvPicPr>
          <p:nvPr/>
        </p:nvPicPr>
        <p:blipFill>
          <a:blip r:embed="rId7"/>
          <a:stretch>
            <a:fillRect/>
          </a:stretch>
        </p:blipFill>
        <p:spPr>
          <a:xfrm>
            <a:off x="5231765" y="1341120"/>
            <a:ext cx="6379210" cy="335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4"/>
          <p:cNvSpPr/>
          <p:nvPr/>
        </p:nvSpPr>
        <p:spPr>
          <a:xfrm>
            <a:off x="623570" y="1340485"/>
            <a:ext cx="9683750" cy="2030095"/>
          </a:xfrm>
          <a:prstGeom prst="rect">
            <a:avLst/>
          </a:prstGeom>
        </p:spPr>
        <p:txBody>
          <a:bodyPr wrap="square">
            <a:spAutoFit/>
          </a:bodyPr>
          <a:p>
            <a:pPr algn="l"/>
            <a:r>
              <a:rPr lang="zh-CN">
                <a:solidFill>
                  <a:schemeClr val="bg1">
                    <a:lumMod val="85000"/>
                  </a:schemeClr>
                </a:solidFill>
                <a:cs typeface="+mn-ea"/>
                <a:sym typeface="+mn-lt"/>
              </a:rPr>
              <a:t>接收到文件改动执行的回调，这里主要两个操作：moduleGraph.onFileChange修改文件的缓存和handleHMRUpdate执行热更新</a:t>
            </a:r>
            <a:br>
              <a:rPr lang="zh-CN">
                <a:solidFill>
                  <a:schemeClr val="bg1">
                    <a:lumMod val="85000"/>
                  </a:schemeClr>
                </a:solidFill>
                <a:cs typeface="+mn-ea"/>
                <a:sym typeface="+mn-lt"/>
              </a:rPr>
            </a:br>
            <a:endParaRPr lang="zh-CN">
              <a:solidFill>
                <a:schemeClr val="bg1">
                  <a:lumMod val="85000"/>
                </a:schemeClr>
              </a:solidFill>
              <a:cs typeface="+mn-ea"/>
              <a:sym typeface="+mn-lt"/>
            </a:endParaRPr>
          </a:p>
          <a:p>
            <a:pPr algn="l"/>
            <a:r>
              <a:rPr lang="zh-CN">
                <a:solidFill>
                  <a:schemeClr val="bg1">
                    <a:lumMod val="85000"/>
                  </a:schemeClr>
                </a:solidFill>
                <a:cs typeface="+mn-ea"/>
                <a:sym typeface="+mn-lt"/>
              </a:rPr>
              <a:t>源码地址：</a:t>
            </a:r>
            <a:r>
              <a:rPr lang="en-US" altLang="zh-CN">
                <a:solidFill>
                  <a:schemeClr val="bg1">
                    <a:lumMod val="85000"/>
                  </a:schemeClr>
                </a:solidFill>
                <a:cs typeface="+mn-ea"/>
                <a:sym typeface="+mn-lt"/>
              </a:rPr>
              <a:t>node_modules\vite\dist\node\chunks\dep-6305614c.js</a:t>
            </a:r>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p:txBody>
      </p:sp>
      <p:grpSp>
        <p:nvGrpSpPr>
          <p:cNvPr id="25" name="组合 24"/>
          <p:cNvGrpSpPr/>
          <p:nvPr/>
        </p:nvGrpSpPr>
        <p:grpSpPr>
          <a:xfrm>
            <a:off x="291927" y="-315635"/>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410032" y="332656"/>
              <a:ext cx="900112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3.5 执行热更新：moduleGraph+handleHMRUpdate模块</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pic>
        <p:nvPicPr>
          <p:cNvPr id="2" name="图片 1"/>
          <p:cNvPicPr>
            <a:picLocks noChangeAspect="1"/>
          </p:cNvPicPr>
          <p:nvPr>
            <p:custDataLst>
              <p:tags r:id="rId8"/>
            </p:custDataLst>
          </p:nvPr>
        </p:nvPicPr>
        <p:blipFill>
          <a:blip r:embed="rId9"/>
          <a:stretch>
            <a:fillRect/>
          </a:stretch>
        </p:blipFill>
        <p:spPr>
          <a:xfrm>
            <a:off x="5951855" y="2565400"/>
            <a:ext cx="5803900" cy="2942590"/>
          </a:xfrm>
          <a:prstGeom prst="rect">
            <a:avLst/>
          </a:prstGeom>
        </p:spPr>
      </p:pic>
      <p:pic>
        <p:nvPicPr>
          <p:cNvPr id="3" name="图片 2"/>
          <p:cNvPicPr>
            <a:picLocks noChangeAspect="1"/>
          </p:cNvPicPr>
          <p:nvPr>
            <p:custDataLst>
              <p:tags r:id="rId10"/>
            </p:custDataLst>
          </p:nvPr>
        </p:nvPicPr>
        <p:blipFill>
          <a:blip r:embed="rId11"/>
          <a:stretch>
            <a:fillRect/>
          </a:stretch>
        </p:blipFill>
        <p:spPr>
          <a:xfrm>
            <a:off x="695325" y="2565400"/>
            <a:ext cx="5026025" cy="3771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4"/>
          <p:cNvSpPr/>
          <p:nvPr/>
        </p:nvSpPr>
        <p:spPr>
          <a:xfrm>
            <a:off x="623570" y="1340485"/>
            <a:ext cx="9683750" cy="2306955"/>
          </a:xfrm>
          <a:prstGeom prst="rect">
            <a:avLst/>
          </a:prstGeom>
        </p:spPr>
        <p:txBody>
          <a:bodyPr wrap="square">
            <a:spAutoFit/>
          </a:bodyPr>
          <a:p>
            <a:pPr algn="l"/>
            <a:r>
              <a:rPr lang="zh-CN">
                <a:solidFill>
                  <a:schemeClr val="bg1">
                    <a:lumMod val="85000"/>
                  </a:schemeClr>
                </a:solidFill>
                <a:cs typeface="+mn-ea"/>
                <a:sym typeface="+mn-lt"/>
              </a:rPr>
              <a:t>moduleGraph.onFileChange这个函数：主要是用来清空被修改文件对应的ModuleNode对象的 transformResult 属性，使之前的模块已有的转换缓存失效。这块也就是Vite在热更新里的缓存机制。</a:t>
            </a:r>
            <a:endParaRPr lang="zh-CN">
              <a:solidFill>
                <a:schemeClr val="bg1">
                  <a:lumMod val="85000"/>
                </a:schemeClr>
              </a:solidFill>
              <a:cs typeface="+mn-ea"/>
              <a:sym typeface="+mn-lt"/>
            </a:endParaRPr>
          </a:p>
          <a:p>
            <a:pPr algn="l"/>
            <a:r>
              <a:rPr lang="zh-CN">
                <a:solidFill>
                  <a:schemeClr val="bg1">
                    <a:lumMod val="85000"/>
                  </a:schemeClr>
                </a:solidFill>
                <a:cs typeface="+mn-ea"/>
                <a:sym typeface="+mn-lt"/>
              </a:rPr>
              <a:t>源码地址：</a:t>
            </a:r>
            <a:r>
              <a:rPr lang="en-US" altLang="zh-CN">
                <a:solidFill>
                  <a:schemeClr val="bg1">
                    <a:lumMod val="85000"/>
                  </a:schemeClr>
                </a:solidFill>
                <a:cs typeface="+mn-ea"/>
                <a:sym typeface="+mn-lt"/>
              </a:rPr>
              <a:t>node_modules\vite\dist\node\chunks\dep-6305614c.js</a:t>
            </a:r>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a:p>
            <a:pPr algn="l"/>
            <a:endParaRPr lang="en-US" altLang="zh-CN">
              <a:solidFill>
                <a:schemeClr val="bg1">
                  <a:lumMod val="85000"/>
                </a:schemeClr>
              </a:solidFill>
              <a:cs typeface="+mn-ea"/>
              <a:sym typeface="+mn-lt"/>
            </a:endParaRPr>
          </a:p>
        </p:txBody>
      </p:sp>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551003" y="333291"/>
              <a:ext cx="292798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3.6 moduleGraph</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pic>
        <p:nvPicPr>
          <p:cNvPr id="2" name="图片 1" descr="企业微信截图_16716751046229"/>
          <p:cNvPicPr>
            <a:picLocks noChangeAspect="1"/>
          </p:cNvPicPr>
          <p:nvPr/>
        </p:nvPicPr>
        <p:blipFill>
          <a:blip r:embed="rId6"/>
          <a:stretch>
            <a:fillRect/>
          </a:stretch>
        </p:blipFill>
        <p:spPr>
          <a:xfrm>
            <a:off x="767715" y="2564765"/>
            <a:ext cx="4785360" cy="3496310"/>
          </a:xfrm>
          <a:prstGeom prst="rect">
            <a:avLst/>
          </a:prstGeom>
        </p:spPr>
      </p:pic>
      <p:sp>
        <p:nvSpPr>
          <p:cNvPr id="4" name="Rectangle 34"/>
          <p:cNvSpPr/>
          <p:nvPr>
            <p:custDataLst>
              <p:tags r:id="rId7"/>
            </p:custDataLst>
          </p:nvPr>
        </p:nvSpPr>
        <p:spPr>
          <a:xfrm>
            <a:off x="5782945" y="2564765"/>
            <a:ext cx="6226175" cy="2748280"/>
          </a:xfrm>
          <a:prstGeom prst="rect">
            <a:avLst/>
          </a:prstGeom>
        </p:spPr>
        <p:txBody>
          <a:bodyPr wrap="square">
            <a:spAutoFit/>
          </a:bodyPr>
          <a:p>
            <a:pPr algn="l">
              <a:lnSpc>
                <a:spcPct val="120000"/>
              </a:lnSpc>
            </a:pPr>
            <a:r>
              <a:rPr lang="en-US" altLang="zh-CN">
                <a:solidFill>
                  <a:schemeClr val="bg1">
                    <a:lumMod val="85000"/>
                  </a:schemeClr>
                </a:solidFill>
                <a:cs typeface="+mn-ea"/>
                <a:sym typeface="+mn-lt"/>
              </a:rPr>
              <a:t>*onFileChange:根据传入的file获取并清空对应ModuleNode对象的transformResult属性值</a:t>
            </a:r>
            <a:endParaRPr lang="en-US" altLang="zh-CN">
              <a:solidFill>
                <a:schemeClr val="bg1">
                  <a:lumMod val="85000"/>
                </a:schemeClr>
              </a:solidFill>
              <a:cs typeface="+mn-ea"/>
              <a:sym typeface="+mn-lt"/>
            </a:endParaRPr>
          </a:p>
          <a:p>
            <a:pPr algn="l">
              <a:lnSpc>
                <a:spcPct val="120000"/>
              </a:lnSpc>
            </a:pPr>
            <a:r>
              <a:rPr lang="en-US" altLang="zh-CN">
                <a:solidFill>
                  <a:schemeClr val="bg1">
                    <a:lumMod val="85000"/>
                  </a:schemeClr>
                </a:solidFill>
                <a:cs typeface="+mn-ea"/>
                <a:sym typeface="+mn-lt"/>
              </a:rPr>
              <a:t>getModuleByUrl:根据 url 获取模块对应的 ModuleGraph 对象</a:t>
            </a:r>
            <a:endParaRPr lang="en-US" altLang="zh-CN">
              <a:solidFill>
                <a:schemeClr val="bg1">
                  <a:lumMod val="85000"/>
                </a:schemeClr>
              </a:solidFill>
              <a:cs typeface="+mn-ea"/>
              <a:sym typeface="+mn-lt"/>
            </a:endParaRPr>
          </a:p>
          <a:p>
            <a:pPr algn="l">
              <a:lnSpc>
                <a:spcPct val="120000"/>
              </a:lnSpc>
            </a:pPr>
            <a:r>
              <a:rPr lang="en-US" altLang="zh-CN">
                <a:solidFill>
                  <a:schemeClr val="bg1">
                    <a:lumMod val="85000"/>
                  </a:schemeClr>
                </a:solidFill>
                <a:cs typeface="+mn-ea"/>
                <a:sym typeface="+mn-lt"/>
              </a:rPr>
              <a:t>getModuleById:根据 可能有参数的绝对路径 获取模块对应的 ModuleGraph 对象</a:t>
            </a:r>
            <a:endParaRPr lang="en-US" altLang="zh-CN">
              <a:solidFill>
                <a:schemeClr val="bg1">
                  <a:lumMod val="85000"/>
                </a:schemeClr>
              </a:solidFill>
              <a:cs typeface="+mn-ea"/>
              <a:sym typeface="+mn-lt"/>
            </a:endParaRPr>
          </a:p>
          <a:p>
            <a:pPr algn="l">
              <a:lnSpc>
                <a:spcPct val="120000"/>
              </a:lnSpc>
            </a:pPr>
            <a:r>
              <a:rPr lang="en-US" altLang="zh-CN">
                <a:solidFill>
                  <a:schemeClr val="bg1">
                    <a:lumMod val="85000"/>
                  </a:schemeClr>
                </a:solidFill>
                <a:cs typeface="+mn-ea"/>
                <a:sym typeface="+mn-lt"/>
              </a:rPr>
              <a:t>getModulesByFile:根据 没有参数的绝对路径 获取模块对应的 ModuleGraph 对象集合 Set</a:t>
            </a:r>
            <a:endParaRPr lang="en-US" altLang="zh-CN">
              <a:solidFill>
                <a:schemeClr val="bg1">
                  <a:lumMod val="8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1" cstate="screen"/>
          <a:srcRect/>
          <a:stretch>
            <a:fillRect/>
          </a:stretch>
        </p:blipFill>
        <p:spPr>
          <a:xfrm rot="15300000">
            <a:off x="1598933" y="-437442"/>
            <a:ext cx="6416674" cy="6943596"/>
          </a:xfrm>
          <a:prstGeom prst="rect">
            <a:avLst/>
          </a:prstGeom>
        </p:spPr>
      </p:pic>
      <p:sp>
        <p:nvSpPr>
          <p:cNvPr id="12" name="文本框 11"/>
          <p:cNvSpPr txBox="1"/>
          <p:nvPr/>
        </p:nvSpPr>
        <p:spPr>
          <a:xfrm>
            <a:off x="4717638" y="2492782"/>
            <a:ext cx="3062605" cy="829945"/>
          </a:xfrm>
          <a:prstGeom prst="rect">
            <a:avLst/>
          </a:prstGeom>
          <a:noFill/>
        </p:spPr>
        <p:txBody>
          <a:bodyPr wrap="none" rtlCol="0">
            <a:spAutoFit/>
          </a:bodyPr>
          <a:lstStyle/>
          <a:p>
            <a:pPr algn="l"/>
            <a:r>
              <a:rPr lang="zh-CN" altLang="en-US" sz="4800" b="1" dirty="0">
                <a:solidFill>
                  <a:schemeClr val="bg1">
                    <a:lumMod val="85000"/>
                  </a:schemeClr>
                </a:solidFill>
                <a:cs typeface="+mn-ea"/>
                <a:sym typeface="+mn-lt"/>
              </a:rPr>
              <a:t>什么是</a:t>
            </a:r>
            <a:r>
              <a:rPr lang="en-US" altLang="zh-CN" sz="4800" b="1" dirty="0">
                <a:solidFill>
                  <a:schemeClr val="bg1">
                    <a:lumMod val="85000"/>
                  </a:schemeClr>
                </a:solidFill>
                <a:cs typeface="+mn-ea"/>
                <a:sym typeface="+mn-lt"/>
              </a:rPr>
              <a:t>vite</a:t>
            </a:r>
            <a:endParaRPr lang="en-US" altLang="zh-CN" sz="4800" b="1" dirty="0">
              <a:solidFill>
                <a:schemeClr val="bg1">
                  <a:lumMod val="85000"/>
                </a:schemeClr>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403684" y="333291"/>
              <a:ext cx="379666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3.6 handleHMRUpdate</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pic>
        <p:nvPicPr>
          <p:cNvPr id="5" name="图片 4"/>
          <p:cNvPicPr>
            <a:picLocks noChangeAspect="1"/>
          </p:cNvPicPr>
          <p:nvPr>
            <p:custDataLst>
              <p:tags r:id="rId8"/>
            </p:custDataLst>
          </p:nvPr>
        </p:nvPicPr>
        <p:blipFill>
          <a:blip r:embed="rId9"/>
          <a:stretch>
            <a:fillRect/>
          </a:stretch>
        </p:blipFill>
        <p:spPr>
          <a:xfrm>
            <a:off x="5087620" y="3932555"/>
            <a:ext cx="4899660" cy="2576195"/>
          </a:xfrm>
          <a:prstGeom prst="rect">
            <a:avLst/>
          </a:prstGeom>
        </p:spPr>
      </p:pic>
      <p:pic>
        <p:nvPicPr>
          <p:cNvPr id="4" name="图片 3"/>
          <p:cNvPicPr>
            <a:picLocks noChangeAspect="1"/>
          </p:cNvPicPr>
          <p:nvPr/>
        </p:nvPicPr>
        <p:blipFill>
          <a:blip r:embed="rId10"/>
          <a:stretch>
            <a:fillRect/>
          </a:stretch>
        </p:blipFill>
        <p:spPr>
          <a:xfrm>
            <a:off x="983615" y="892175"/>
            <a:ext cx="3279140" cy="2651760"/>
          </a:xfrm>
          <a:prstGeom prst="rect">
            <a:avLst/>
          </a:prstGeom>
        </p:spPr>
      </p:pic>
      <p:pic>
        <p:nvPicPr>
          <p:cNvPr id="6" name="图片 5"/>
          <p:cNvPicPr>
            <a:picLocks noChangeAspect="1"/>
          </p:cNvPicPr>
          <p:nvPr/>
        </p:nvPicPr>
        <p:blipFill>
          <a:blip r:embed="rId11"/>
          <a:stretch>
            <a:fillRect/>
          </a:stretch>
        </p:blipFill>
        <p:spPr>
          <a:xfrm>
            <a:off x="983615" y="3550285"/>
            <a:ext cx="3279140" cy="3169920"/>
          </a:xfrm>
          <a:prstGeom prst="rect">
            <a:avLst/>
          </a:prstGeom>
        </p:spPr>
      </p:pic>
      <p:sp>
        <p:nvSpPr>
          <p:cNvPr id="7" name="文本框 6"/>
          <p:cNvSpPr txBox="1"/>
          <p:nvPr/>
        </p:nvSpPr>
        <p:spPr>
          <a:xfrm>
            <a:off x="4871720" y="1335405"/>
            <a:ext cx="6096000" cy="1209675"/>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handleHMRUpdate 模块主要是监听文件的更改，进行处理和判断通过WebSocket给客户端发送消息通知客户端去请求新的模块代码。</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boundaries </a:t>
            </a:r>
            <a:r>
              <a:rPr lang="zh-CN" altLang="en-US" sz="1400" dirty="0" smtClean="0">
                <a:solidFill>
                  <a:schemeClr val="bg1"/>
                </a:solidFill>
                <a:latin typeface="Arial" panose="020B0604020202020204" pitchFamily="34" charset="0"/>
                <a:ea typeface="微软雅黑" panose="020B0503020204020204" pitchFamily="34" charset="-122"/>
              </a:rPr>
              <a:t>得到热更新文件，入参</a:t>
            </a:r>
            <a:r>
              <a:rPr lang="en-US" altLang="zh-CN" sz="1400" dirty="0" smtClean="0">
                <a:solidFill>
                  <a:schemeClr val="bg1"/>
                </a:solidFill>
                <a:latin typeface="Arial" panose="020B0604020202020204" pitchFamily="34" charset="0"/>
                <a:ea typeface="微软雅黑" panose="020B0503020204020204" pitchFamily="34" charset="-122"/>
              </a:rPr>
              <a:t>propageupdate</a:t>
            </a:r>
            <a:r>
              <a:rPr lang="zh-CN" altLang="en-US" sz="1400" dirty="0" smtClean="0">
                <a:solidFill>
                  <a:schemeClr val="bg1"/>
                </a:solidFill>
                <a:latin typeface="Arial" panose="020B0604020202020204" pitchFamily="34" charset="0"/>
                <a:ea typeface="微软雅黑" panose="020B0503020204020204" pitchFamily="34" charset="-122"/>
              </a:rPr>
              <a:t>计算热更新边界，</a:t>
            </a:r>
            <a:r>
              <a:rPr lang="zh-CN" altLang="en-US" sz="1400" dirty="0" smtClean="0">
                <a:solidFill>
                  <a:schemeClr val="bg1"/>
                </a:solidFill>
                <a:latin typeface="Arial" panose="020B0604020202020204" pitchFamily="34" charset="0"/>
                <a:ea typeface="微软雅黑" panose="020B0503020204020204" pitchFamily="34" charset="-122"/>
              </a:rPr>
              <a:t>返回否要进行</a:t>
            </a:r>
            <a:r>
              <a:rPr lang="zh-CN" altLang="en-US" sz="1400" dirty="0" smtClean="0">
                <a:solidFill>
                  <a:schemeClr val="bg1"/>
                </a:solidFill>
                <a:latin typeface="Arial" panose="020B0604020202020204" pitchFamily="34" charset="0"/>
                <a:ea typeface="微软雅黑" panose="020B0503020204020204" pitchFamily="34" charset="-122"/>
              </a:rPr>
              <a:t>热更新。</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338597" y="333291"/>
              <a:ext cx="636651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3.6 客户端：websocket通信和更新处理</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7" name="文本框 6"/>
          <p:cNvSpPr txBox="1"/>
          <p:nvPr/>
        </p:nvSpPr>
        <p:spPr>
          <a:xfrm>
            <a:off x="608965" y="4653280"/>
            <a:ext cx="6096000" cy="929640"/>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Vite底层在处理html的时候会把HMR相关的客户端代码写入在我们的代码中，</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623570" y="2061210"/>
            <a:ext cx="8401050" cy="2228850"/>
          </a:xfrm>
          <a:prstGeom prst="rect">
            <a:avLst/>
          </a:prstGeom>
        </p:spPr>
      </p:pic>
      <p:sp>
        <p:nvSpPr>
          <p:cNvPr id="3" name="文本框 2"/>
          <p:cNvSpPr txBox="1"/>
          <p:nvPr/>
        </p:nvSpPr>
        <p:spPr>
          <a:xfrm>
            <a:off x="608965" y="1341120"/>
            <a:ext cx="6096000" cy="370840"/>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当我们配置了热更新且不是ssr的时候</a:t>
            </a:r>
            <a:endParaRPr lang="zh-CN" altLang="en-US" sz="1400" dirty="0" smtClean="0">
              <a:solidFill>
                <a:schemeClr val="bg1"/>
              </a:solidFill>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9"/>
          <a:stretch>
            <a:fillRect/>
          </a:stretch>
        </p:blipFill>
        <p:spPr>
          <a:xfrm>
            <a:off x="7463790" y="4509135"/>
            <a:ext cx="4330065" cy="1969135"/>
          </a:xfrm>
          <a:prstGeom prst="rect">
            <a:avLst/>
          </a:prstGeom>
        </p:spPr>
      </p:pic>
      <p:sp>
        <p:nvSpPr>
          <p:cNvPr id="9" name="文本框 8"/>
          <p:cNvSpPr txBox="1"/>
          <p:nvPr/>
        </p:nvSpPr>
        <p:spPr>
          <a:xfrm>
            <a:off x="695325" y="5862955"/>
            <a:ext cx="2849880" cy="370840"/>
          </a:xfrm>
          <a:prstGeom prst="rect">
            <a:avLst/>
          </a:prstGeom>
          <a:noFill/>
        </p:spPr>
        <p:txBody>
          <a:bodyPr wrap="none" rtlCol="0">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控制台可以看到这部分的相关内容</a:t>
            </a:r>
            <a:endParaRPr lang="zh-CN" altLang="en-US" sz="1400" dirty="0" smtClean="0">
              <a:solidFill>
                <a:schemeClr val="bg1"/>
              </a:solidFill>
              <a:latin typeface="Arial" panose="020B0604020202020204" pitchFamily="34" charset="0"/>
              <a:ea typeface="微软雅黑" panose="020B0503020204020204" pitchFamily="34" charset="-122"/>
            </a:endParaRPr>
          </a:p>
        </p:txBody>
      </p:sp>
      <p:cxnSp>
        <p:nvCxnSpPr>
          <p:cNvPr id="10" name="直接箭头连接符 9"/>
          <p:cNvCxnSpPr>
            <a:stCxn id="9" idx="3"/>
            <a:endCxn id="8" idx="1"/>
          </p:cNvCxnSpPr>
          <p:nvPr/>
        </p:nvCxnSpPr>
        <p:spPr>
          <a:xfrm flipV="1">
            <a:off x="3545205" y="5494020"/>
            <a:ext cx="3918585" cy="554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338597" y="333291"/>
              <a:ext cx="636651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3.6 客户端：websocket通信和更新处理</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pic>
        <p:nvPicPr>
          <p:cNvPr id="101" name="图片 100"/>
          <p:cNvPicPr/>
          <p:nvPr/>
        </p:nvPicPr>
        <p:blipFill>
          <a:blip r:embed="rId8"/>
          <a:stretch>
            <a:fillRect/>
          </a:stretch>
        </p:blipFill>
        <p:spPr>
          <a:xfrm>
            <a:off x="1127760" y="1736725"/>
            <a:ext cx="9664065" cy="33851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407812" y="333291"/>
              <a:ext cx="6228080"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优化：浏览器的缓存策略提高响应速度</a:t>
              </a:r>
              <a:endParaRPr lang="en-US" altLang="zh-CN"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3" name="文本框 2"/>
          <p:cNvSpPr txBox="1"/>
          <p:nvPr/>
        </p:nvSpPr>
        <p:spPr>
          <a:xfrm>
            <a:off x="608965" y="1341120"/>
            <a:ext cx="10974705" cy="730885"/>
          </a:xfrm>
          <a:prstGeom prst="rect">
            <a:avLst/>
          </a:prstGeom>
          <a:noFill/>
        </p:spPr>
        <p:txBody>
          <a:bodyPr wrap="square" rtlCol="0" anchor="t">
            <a:spAutoFit/>
          </a:bodyPr>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rPr>
              <a:t>同时，Vite 还利用HTTP加速整个页面的重新加载。设置响应头使得依赖模块(dependency module)进行强缓存，而源码文件通过设置 304 Not Modified 而变成可依据条件而进行更新。</a:t>
            </a:r>
            <a:endParaRPr lang="zh-CN" altLang="en-US" sz="1600" dirty="0" smtClean="0">
              <a:solidFill>
                <a:schemeClr val="bg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27" name="文本框 26"/>
            <p:cNvSpPr txBox="1"/>
            <p:nvPr/>
          </p:nvSpPr>
          <p:spPr>
            <a:xfrm>
              <a:off x="419879" y="333291"/>
              <a:ext cx="8940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总结</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pic>
        <p:nvPicPr>
          <p:cNvPr id="100" name="图片 99"/>
          <p:cNvPicPr/>
          <p:nvPr/>
        </p:nvPicPr>
        <p:blipFill>
          <a:blip r:embed="rId6"/>
          <a:stretch>
            <a:fillRect/>
          </a:stretch>
        </p:blipFill>
        <p:spPr>
          <a:xfrm>
            <a:off x="1485900" y="1794510"/>
            <a:ext cx="8396605" cy="43224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1598933" y="-438077"/>
            <a:ext cx="6416674" cy="6943596"/>
          </a:xfrm>
          <a:prstGeom prst="rect">
            <a:avLst/>
          </a:prstGeom>
        </p:spPr>
      </p:pic>
      <p:sp>
        <p:nvSpPr>
          <p:cNvPr id="10" name="文本框 9"/>
          <p:cNvSpPr txBox="1"/>
          <p:nvPr/>
        </p:nvSpPr>
        <p:spPr>
          <a:xfrm>
            <a:off x="4006805" y="2852080"/>
            <a:ext cx="3713480" cy="645160"/>
          </a:xfrm>
          <a:prstGeom prst="rect">
            <a:avLst/>
          </a:prstGeom>
          <a:noFill/>
        </p:spPr>
        <p:txBody>
          <a:bodyPr wrap="none" rtlCol="0">
            <a:spAutoFit/>
          </a:bodyPr>
          <a:lstStyle/>
          <a:p>
            <a:pPr algn="l"/>
            <a:r>
              <a:rPr lang="en-US" sz="3600" b="1" dirty="0">
                <a:solidFill>
                  <a:schemeClr val="bg1">
                    <a:lumMod val="85000"/>
                  </a:schemeClr>
                </a:solidFill>
                <a:cs typeface="+mn-ea"/>
                <a:sym typeface="+mn-lt"/>
              </a:rPr>
              <a:t>vite</a:t>
            </a:r>
            <a:r>
              <a:rPr lang="zh-CN" altLang="en-US" sz="3600" b="1" dirty="0">
                <a:solidFill>
                  <a:schemeClr val="bg1">
                    <a:lumMod val="85000"/>
                  </a:schemeClr>
                </a:solidFill>
                <a:cs typeface="+mn-ea"/>
                <a:sym typeface="+mn-lt"/>
              </a:rPr>
              <a:t>的依赖</a:t>
            </a:r>
            <a:r>
              <a:rPr lang="zh-CN" altLang="en-US" sz="3600" b="1" dirty="0">
                <a:solidFill>
                  <a:schemeClr val="bg1">
                    <a:lumMod val="85000"/>
                  </a:schemeClr>
                </a:solidFill>
                <a:cs typeface="+mn-ea"/>
                <a:sym typeface="+mn-lt"/>
              </a:rPr>
              <a:t>预构建</a:t>
            </a:r>
            <a:endParaRPr lang="zh-CN" altLang="en-US" sz="3600" b="1" dirty="0">
              <a:solidFill>
                <a:schemeClr val="bg1">
                  <a:lumMod val="85000"/>
                </a:schemeClr>
              </a:solidFill>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529098" y="332656"/>
              <a:ext cx="3383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为什么要依赖</a:t>
              </a:r>
              <a:r>
                <a:rPr lang="zh-CN" altLang="en-US" sz="2800" dirty="0">
                  <a:solidFill>
                    <a:schemeClr val="bg1">
                      <a:lumMod val="85000"/>
                    </a:schemeClr>
                  </a:solidFill>
                  <a:cs typeface="+mn-ea"/>
                  <a:sym typeface="+mn-lt"/>
                </a:rPr>
                <a:t>预构建</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3" name="文本框 2"/>
          <p:cNvSpPr txBox="1"/>
          <p:nvPr/>
        </p:nvSpPr>
        <p:spPr>
          <a:xfrm>
            <a:off x="528955" y="1268730"/>
            <a:ext cx="10974705" cy="2651125"/>
          </a:xfrm>
          <a:prstGeom prst="rect">
            <a:avLst/>
          </a:prstGeom>
          <a:noFill/>
        </p:spPr>
        <p:txBody>
          <a:bodyPr wrap="square" rtlCol="0" anchor="t">
            <a:spAutoFit/>
          </a:bodyPr>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rPr>
              <a:t>首次执行时，服务器会启动</a:t>
            </a:r>
            <a:r>
              <a:rPr lang="en-US" altLang="zh-CN" sz="1600" dirty="0" smtClean="0">
                <a:solidFill>
                  <a:schemeClr val="bg1"/>
                </a:solidFill>
                <a:latin typeface="Arial" panose="020B0604020202020204" pitchFamily="34" charset="0"/>
                <a:ea typeface="微软雅黑" panose="020B0503020204020204" pitchFamily="34" charset="-122"/>
              </a:rPr>
              <a:t>node_modules</a:t>
            </a:r>
            <a:r>
              <a:rPr lang="zh-CN" altLang="en-US" sz="1600" dirty="0" smtClean="0">
                <a:solidFill>
                  <a:schemeClr val="bg1"/>
                </a:solidFill>
                <a:latin typeface="Arial" panose="020B0604020202020204" pitchFamily="34" charset="0"/>
                <a:ea typeface="微软雅黑" panose="020B0503020204020204" pitchFamily="34" charset="-122"/>
              </a:rPr>
              <a:t>模块和配置</a:t>
            </a:r>
            <a:r>
              <a:rPr lang="en-US" altLang="zh-CN" sz="1600" dirty="0" smtClean="0">
                <a:solidFill>
                  <a:schemeClr val="bg1"/>
                </a:solidFill>
                <a:latin typeface="Arial" panose="020B0604020202020204" pitchFamily="34" charset="0"/>
                <a:ea typeface="微软雅黑" panose="020B0503020204020204" pitchFamily="34" charset="-122"/>
              </a:rPr>
              <a:t>optimizeDeps</a:t>
            </a:r>
            <a:r>
              <a:rPr lang="zh-CN" altLang="en-US" sz="1600" dirty="0" smtClean="0">
                <a:solidFill>
                  <a:schemeClr val="bg1"/>
                </a:solidFill>
                <a:latin typeface="Arial" panose="020B0604020202020204" pitchFamily="34" charset="0"/>
                <a:ea typeface="微软雅黑" panose="020B0503020204020204" pitchFamily="34" charset="-122"/>
              </a:rPr>
              <a:t>的目标进行</a:t>
            </a:r>
            <a:r>
              <a:rPr lang="zh-CN" altLang="en-US" sz="1600" dirty="0" smtClean="0">
                <a:solidFill>
                  <a:schemeClr val="bg1"/>
                </a:solidFill>
                <a:latin typeface="Arial" panose="020B0604020202020204" pitchFamily="34" charset="0"/>
                <a:ea typeface="微软雅黑" panose="020B0503020204020204" pitchFamily="34" charset="-122"/>
              </a:rPr>
              <a:t>预构建</a:t>
            </a:r>
            <a:endParaRPr lang="zh-CN" altLang="en-US" sz="16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rPr>
              <a:t>目的是为了兼容</a:t>
            </a:r>
            <a:r>
              <a:rPr lang="en-US" altLang="zh-CN" sz="1600" dirty="0" smtClean="0">
                <a:solidFill>
                  <a:schemeClr val="bg1"/>
                </a:solidFill>
                <a:latin typeface="Arial" panose="020B0604020202020204" pitchFamily="34" charset="0"/>
                <a:ea typeface="微软雅黑" panose="020B0503020204020204" pitchFamily="34" charset="-122"/>
              </a:rPr>
              <a:t>CommonJS 和 UMD : 开发阶段中，Vite 的开发服务器将所有代码视为原生 ES 模块。因此，Vite 必须先将作为 CommonJS 或 UMD 发布的依赖项转换为 ESM。</a:t>
            </a:r>
            <a:endParaRPr lang="en-US" altLang="zh-CN" sz="16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600" dirty="0" smtClean="0">
                <a:solidFill>
                  <a:schemeClr val="bg1"/>
                </a:solidFill>
                <a:latin typeface="Arial" panose="020B0604020202020204" pitchFamily="34" charset="0"/>
                <a:ea typeface="微软雅黑" panose="020B0503020204020204" pitchFamily="34" charset="-122"/>
              </a:rPr>
              <a:t>性能： Vite 将有许多内部模块的 ESM 依赖关系转换为单个模块，以提高后续页面加载性能。</a:t>
            </a:r>
            <a:r>
              <a:rPr lang="zh-CN" altLang="en-US" sz="1600" dirty="0" smtClean="0">
                <a:solidFill>
                  <a:schemeClr val="bg1"/>
                </a:solidFill>
                <a:latin typeface="Arial" panose="020B0604020202020204" pitchFamily="34" charset="0"/>
                <a:ea typeface="微软雅黑" panose="020B0503020204020204" pitchFamily="34" charset="-122"/>
              </a:rPr>
              <a:t>例如：</a:t>
            </a:r>
            <a:r>
              <a:rPr lang="en-US" altLang="zh-CN" sz="1600" dirty="0" smtClean="0">
                <a:solidFill>
                  <a:schemeClr val="bg1"/>
                </a:solidFill>
                <a:latin typeface="Arial" panose="020B0604020202020204" pitchFamily="34" charset="0"/>
                <a:ea typeface="微软雅黑" panose="020B0503020204020204" pitchFamily="34" charset="-122"/>
              </a:rPr>
              <a:t>lodash-es </a:t>
            </a:r>
            <a:r>
              <a:rPr lang="zh-CN" altLang="en-US" sz="1600" dirty="0" smtClean="0">
                <a:solidFill>
                  <a:schemeClr val="bg1"/>
                </a:solidFill>
                <a:latin typeface="Arial" panose="020B0604020202020204" pitchFamily="34" charset="0"/>
                <a:ea typeface="微软雅黑" panose="020B0503020204020204" pitchFamily="34" charset="-122"/>
              </a:rPr>
              <a:t>有</a:t>
            </a:r>
            <a:r>
              <a:rPr lang="en-US" altLang="zh-CN" sz="1600" dirty="0" smtClean="0">
                <a:solidFill>
                  <a:schemeClr val="bg1"/>
                </a:solidFill>
                <a:latin typeface="Arial" panose="020B0604020202020204" pitchFamily="34" charset="0"/>
                <a:ea typeface="微软雅黑" panose="020B0503020204020204" pitchFamily="34" charset="-122"/>
              </a:rPr>
              <a:t>600</a:t>
            </a:r>
            <a:r>
              <a:rPr lang="zh-CN" altLang="en-US" sz="1600" dirty="0" smtClean="0">
                <a:solidFill>
                  <a:schemeClr val="bg1"/>
                </a:solidFill>
                <a:latin typeface="Arial" panose="020B0604020202020204" pitchFamily="34" charset="0"/>
                <a:ea typeface="微软雅黑" panose="020B0503020204020204" pitchFamily="34" charset="-122"/>
              </a:rPr>
              <a:t>多内置模块，当我们执行</a:t>
            </a:r>
            <a:r>
              <a:rPr lang="en-US" altLang="zh-CN" sz="1600" dirty="0" smtClean="0">
                <a:solidFill>
                  <a:schemeClr val="bg1"/>
                </a:solidFill>
                <a:latin typeface="Arial" panose="020B0604020202020204" pitchFamily="34" charset="0"/>
                <a:ea typeface="微软雅黑" panose="020B0503020204020204" pitchFamily="34" charset="-122"/>
              </a:rPr>
              <a:t>import {</a:t>
            </a:r>
            <a:r>
              <a:rPr lang="en-US" altLang="zh-CN" sz="1600" dirty="0" smtClean="0">
                <a:solidFill>
                  <a:schemeClr val="bg1"/>
                </a:solidFill>
                <a:latin typeface="Arial" panose="020B0604020202020204" pitchFamily="34" charset="0"/>
                <a:ea typeface="微软雅黑" panose="020B0503020204020204" pitchFamily="34" charset="-122"/>
                <a:sym typeface="+mn-ea"/>
              </a:rPr>
              <a:t>debounce</a:t>
            </a:r>
            <a:r>
              <a:rPr lang="en-US" altLang="zh-CN" sz="1600" dirty="0" smtClean="0">
                <a:solidFill>
                  <a:schemeClr val="bg1"/>
                </a:solidFill>
                <a:latin typeface="Arial" panose="020B0604020202020204" pitchFamily="34" charset="0"/>
                <a:ea typeface="微软雅黑" panose="020B0503020204020204" pitchFamily="34" charset="-122"/>
              </a:rPr>
              <a:t>} from ‘lodash-es’</a:t>
            </a:r>
            <a:r>
              <a:rPr lang="zh-CN" altLang="en-US" sz="1600" dirty="0" smtClean="0">
                <a:solidFill>
                  <a:schemeClr val="bg1"/>
                </a:solidFill>
                <a:latin typeface="Arial" panose="020B0604020202020204" pitchFamily="34" charset="0"/>
                <a:ea typeface="微软雅黑" panose="020B0503020204020204" pitchFamily="34" charset="-122"/>
              </a:rPr>
              <a:t>时，浏览器同时发出</a:t>
            </a:r>
            <a:r>
              <a:rPr lang="en-US" altLang="zh-CN" sz="1600" dirty="0" smtClean="0">
                <a:solidFill>
                  <a:schemeClr val="bg1"/>
                </a:solidFill>
                <a:latin typeface="Arial" panose="020B0604020202020204" pitchFamily="34" charset="0"/>
                <a:ea typeface="微软雅黑" panose="020B0503020204020204" pitchFamily="34" charset="-122"/>
              </a:rPr>
              <a:t>600</a:t>
            </a:r>
            <a:r>
              <a:rPr lang="zh-CN" altLang="en-US" sz="1600" dirty="0" smtClean="0">
                <a:solidFill>
                  <a:schemeClr val="bg1"/>
                </a:solidFill>
                <a:latin typeface="Arial" panose="020B0604020202020204" pitchFamily="34" charset="0"/>
                <a:ea typeface="微软雅黑" panose="020B0503020204020204" pitchFamily="34" charset="-122"/>
              </a:rPr>
              <a:t>多请求。依赖预构建可以把</a:t>
            </a:r>
            <a:r>
              <a:rPr lang="en-US" altLang="zh-CN" sz="1600" dirty="0" smtClean="0">
                <a:solidFill>
                  <a:schemeClr val="bg1"/>
                </a:solidFill>
                <a:latin typeface="Arial" panose="020B0604020202020204" pitchFamily="34" charset="0"/>
                <a:ea typeface="微软雅黑" panose="020B0503020204020204" pitchFamily="34" charset="-122"/>
                <a:sym typeface="+mn-ea"/>
              </a:rPr>
              <a:t>lodash-es</a:t>
            </a:r>
            <a:r>
              <a:rPr lang="zh-CN" altLang="en-US" sz="1600" dirty="0" smtClean="0">
                <a:solidFill>
                  <a:schemeClr val="bg1"/>
                </a:solidFill>
                <a:latin typeface="Arial" panose="020B0604020202020204" pitchFamily="34" charset="0"/>
                <a:ea typeface="微软雅黑" panose="020B0503020204020204" pitchFamily="34" charset="-122"/>
                <a:sym typeface="+mn-ea"/>
              </a:rPr>
              <a:t>构建成一个模块，我们就只需要一个</a:t>
            </a:r>
            <a:r>
              <a:rPr lang="en-US" altLang="zh-CN" sz="1600" dirty="0" smtClean="0">
                <a:solidFill>
                  <a:schemeClr val="bg1"/>
                </a:solidFill>
                <a:latin typeface="Arial" panose="020B0604020202020204" pitchFamily="34" charset="0"/>
                <a:ea typeface="微软雅黑" panose="020B0503020204020204" pitchFamily="34" charset="-122"/>
                <a:sym typeface="+mn-ea"/>
              </a:rPr>
              <a:t>HTTP</a:t>
            </a:r>
            <a:r>
              <a:rPr lang="zh-CN" altLang="en-US" sz="1600" dirty="0" smtClean="0">
                <a:solidFill>
                  <a:schemeClr val="bg1"/>
                </a:solidFill>
                <a:latin typeface="Arial" panose="020B0604020202020204" pitchFamily="34" charset="0"/>
                <a:ea typeface="微软雅黑" panose="020B0503020204020204" pitchFamily="34" charset="-122"/>
                <a:sym typeface="+mn-ea"/>
              </a:rPr>
              <a:t>请求了！</a:t>
            </a:r>
            <a:r>
              <a:rPr lang="en-US" altLang="zh-CN" sz="1600" dirty="0" smtClean="0">
                <a:solidFill>
                  <a:schemeClr val="bg1"/>
                </a:solidFill>
                <a:latin typeface="Arial" panose="020B0604020202020204" pitchFamily="34" charset="0"/>
                <a:ea typeface="微软雅黑" panose="020B0503020204020204" pitchFamily="34" charset="-122"/>
                <a:sym typeface="+mn-ea"/>
              </a:rPr>
              <a:t>,</a:t>
            </a: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263669" y="404411"/>
              <a:ext cx="1605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依赖扫描</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3" name="文本框 2"/>
          <p:cNvSpPr txBox="1"/>
          <p:nvPr/>
        </p:nvSpPr>
        <p:spPr>
          <a:xfrm>
            <a:off x="528955" y="1268730"/>
            <a:ext cx="10974705" cy="2971165"/>
          </a:xfrm>
          <a:prstGeom prst="rect">
            <a:avLst/>
          </a:prstGeom>
          <a:noFill/>
        </p:spPr>
        <p:txBody>
          <a:bodyPr wrap="square" rtlCol="0" anchor="t">
            <a:spAutoFit/>
          </a:bodyPr>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一个项目中，存在非常多的模块，并不是所有模块都会预构建，</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只有</a:t>
            </a:r>
            <a:r>
              <a:rPr lang="en-US" altLang="zh-CN" sz="1600" dirty="0" smtClean="0">
                <a:solidFill>
                  <a:schemeClr val="bg1"/>
                </a:solidFill>
                <a:latin typeface="Arial" panose="020B0604020202020204" pitchFamily="34" charset="0"/>
                <a:ea typeface="微软雅黑" panose="020B0503020204020204" pitchFamily="34" charset="-122"/>
                <a:sym typeface="+mn-ea"/>
              </a:rPr>
              <a:t> </a:t>
            </a:r>
            <a:r>
              <a:rPr lang="zh-CN" altLang="en-US" sz="1600" dirty="0" smtClean="0">
                <a:solidFill>
                  <a:schemeClr val="bg1"/>
                </a:solidFill>
                <a:latin typeface="Arial" panose="020B0604020202020204" pitchFamily="34" charset="0"/>
                <a:ea typeface="微软雅黑" panose="020B0503020204020204" pitchFamily="34" charset="-122"/>
                <a:sym typeface="+mn-ea"/>
              </a:rPr>
              <a:t>裸依赖</a:t>
            </a:r>
            <a:r>
              <a:rPr lang="en-US" altLang="zh-CN" sz="1600" dirty="0" smtClean="0">
                <a:solidFill>
                  <a:schemeClr val="bg1"/>
                </a:solidFill>
                <a:latin typeface="Arial" panose="020B0604020202020204" pitchFamily="34" charset="0"/>
                <a:ea typeface="微软雅黑" panose="020B0503020204020204" pitchFamily="34" charset="-122"/>
                <a:sym typeface="+mn-ea"/>
              </a:rPr>
              <a:t> </a:t>
            </a:r>
            <a:r>
              <a:rPr lang="zh-CN" altLang="en-US" sz="1600" dirty="0" smtClean="0">
                <a:solidFill>
                  <a:schemeClr val="bg1"/>
                </a:solidFill>
                <a:latin typeface="Arial" panose="020B0604020202020204" pitchFamily="34" charset="0"/>
                <a:ea typeface="微软雅黑" panose="020B0503020204020204" pitchFamily="34" charset="-122"/>
                <a:sym typeface="+mn-ea"/>
              </a:rPr>
              <a:t>会执行依赖</a:t>
            </a:r>
            <a:r>
              <a:rPr lang="zh-CN" altLang="en-US" sz="1600" dirty="0" smtClean="0">
                <a:solidFill>
                  <a:schemeClr val="bg1"/>
                </a:solidFill>
                <a:latin typeface="Arial" panose="020B0604020202020204" pitchFamily="34" charset="0"/>
                <a:ea typeface="微软雅黑" panose="020B0503020204020204" pitchFamily="34" charset="-122"/>
                <a:sym typeface="+mn-ea"/>
              </a:rPr>
              <a:t>预构建，</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依赖扫描的目的就是找出所有的这些第三方依赖</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什么是裸依赖？</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比如</a:t>
            </a:r>
            <a:r>
              <a:rPr lang="en-US" altLang="zh-CN" sz="1600" dirty="0" smtClean="0">
                <a:solidFill>
                  <a:schemeClr val="bg1"/>
                </a:solidFill>
                <a:latin typeface="Arial" panose="020B0604020202020204" pitchFamily="34" charset="0"/>
                <a:ea typeface="微软雅黑" panose="020B0503020204020204" pitchFamily="34" charset="-122"/>
                <a:sym typeface="+mn-ea"/>
              </a:rPr>
              <a:t> import axios from “</a:t>
            </a:r>
            <a:r>
              <a:rPr lang="en-US" altLang="zh-CN" sz="1600" dirty="0" smtClean="0">
                <a:solidFill>
                  <a:schemeClr val="bg1"/>
                </a:solidFill>
                <a:latin typeface="Arial" panose="020B0604020202020204" pitchFamily="34" charset="0"/>
                <a:ea typeface="微软雅黑" panose="020B0503020204020204" pitchFamily="34" charset="-122"/>
                <a:sym typeface="+mn-ea"/>
              </a:rPr>
              <a:t>axios”</a:t>
            </a: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对这部分模块提前执行预构建，有利于提升性能，</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63352" y="-459780"/>
            <a:ext cx="11928647" cy="7173635"/>
            <a:chOff x="263352" y="-315635"/>
            <a:chExt cx="11928647"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263670" y="404411"/>
              <a:ext cx="3383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依赖扫描的核心</a:t>
              </a:r>
              <a:r>
                <a:rPr lang="zh-CN" altLang="en-US" sz="2800" dirty="0">
                  <a:solidFill>
                    <a:schemeClr val="bg1">
                      <a:lumMod val="85000"/>
                    </a:schemeClr>
                  </a:solidFill>
                  <a:cs typeface="+mn-ea"/>
                  <a:sym typeface="+mn-lt"/>
                </a:rPr>
                <a:t>思路</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pic>
        <p:nvPicPr>
          <p:cNvPr id="23" name="图片 22"/>
          <p:cNvPicPr>
            <a:picLocks noChangeAspect="1"/>
          </p:cNvPicPr>
          <p:nvPr>
            <p:custDataLst>
              <p:tags r:id="rId8"/>
            </p:custDataLst>
          </p:nvPr>
        </p:nvPicPr>
        <p:blipFill>
          <a:blip r:embed="rId9"/>
          <a:stretch>
            <a:fillRect/>
          </a:stretch>
        </p:blipFill>
        <p:spPr>
          <a:xfrm>
            <a:off x="407670" y="1412240"/>
            <a:ext cx="4439285" cy="2733675"/>
          </a:xfrm>
          <a:prstGeom prst="rect">
            <a:avLst/>
          </a:prstGeom>
        </p:spPr>
      </p:pic>
      <p:sp>
        <p:nvSpPr>
          <p:cNvPr id="24" name="文本框 23"/>
          <p:cNvSpPr txBox="1"/>
          <p:nvPr/>
        </p:nvSpPr>
        <p:spPr>
          <a:xfrm>
            <a:off x="4846955" y="1124585"/>
            <a:ext cx="7219315" cy="2651125"/>
          </a:xfrm>
          <a:prstGeom prst="rect">
            <a:avLst/>
          </a:prstGeom>
          <a:noFill/>
        </p:spPr>
        <p:txBody>
          <a:bodyPr wrap="square" rtlCol="0" anchor="t">
            <a:spAutoFit/>
          </a:bodyPr>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从入口</a:t>
            </a:r>
            <a:r>
              <a:rPr lang="en-US" altLang="zh-CN" sz="1600" dirty="0" smtClean="0">
                <a:solidFill>
                  <a:schemeClr val="bg1"/>
                </a:solidFill>
                <a:latin typeface="Arial" panose="020B0604020202020204" pitchFamily="34" charset="0"/>
                <a:ea typeface="微软雅黑" panose="020B0503020204020204" pitchFamily="34" charset="-122"/>
                <a:sym typeface="+mn-ea"/>
              </a:rPr>
              <a:t>HTML</a:t>
            </a:r>
            <a:r>
              <a:rPr lang="zh-CN" altLang="en-US" sz="1600" dirty="0" smtClean="0">
                <a:solidFill>
                  <a:schemeClr val="bg1"/>
                </a:solidFill>
                <a:latin typeface="Arial" panose="020B0604020202020204" pitchFamily="34" charset="0"/>
                <a:ea typeface="微软雅黑" panose="020B0503020204020204" pitchFamily="34" charset="-122"/>
                <a:sym typeface="+mn-ea"/>
              </a:rPr>
              <a:t>文件开始，根据模块的</a:t>
            </a:r>
            <a:r>
              <a:rPr lang="en-US" altLang="zh-CN" sz="1600" dirty="0" smtClean="0">
                <a:solidFill>
                  <a:schemeClr val="bg1"/>
                </a:solidFill>
                <a:latin typeface="Arial" panose="020B0604020202020204" pitchFamily="34" charset="0"/>
                <a:ea typeface="微软雅黑" panose="020B0503020204020204" pitchFamily="34" charset="-122"/>
                <a:sym typeface="+mn-ea"/>
              </a:rPr>
              <a:t>import</a:t>
            </a:r>
            <a:r>
              <a:rPr lang="zh-CN" altLang="en-US" sz="1600" dirty="0" smtClean="0">
                <a:solidFill>
                  <a:schemeClr val="bg1"/>
                </a:solidFill>
                <a:latin typeface="Arial" panose="020B0604020202020204" pitchFamily="34" charset="0"/>
                <a:ea typeface="微软雅黑" panose="020B0503020204020204" pitchFamily="34" charset="-122"/>
                <a:sym typeface="+mn-ea"/>
              </a:rPr>
              <a:t>依赖关系，来连接成一个依赖树</a:t>
            </a:r>
            <a:r>
              <a:rPr lang="en-US" altLang="zh-CN" sz="1600" dirty="0" smtClean="0">
                <a:solidFill>
                  <a:schemeClr val="bg1"/>
                </a:solidFill>
                <a:latin typeface="Arial" panose="020B0604020202020204" pitchFamily="34" charset="0"/>
                <a:ea typeface="微软雅黑" panose="020B0503020204020204" pitchFamily="34" charset="-122"/>
                <a:sym typeface="+mn-ea"/>
              </a:rPr>
              <a:t>.</a:t>
            </a: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深度遍历所有节点，找出所有的</a:t>
            </a:r>
            <a:r>
              <a:rPr lang="en-US" altLang="zh-CN" sz="1600" dirty="0" smtClean="0">
                <a:solidFill>
                  <a:schemeClr val="bg1"/>
                </a:solidFill>
                <a:latin typeface="Arial" panose="020B0604020202020204" pitchFamily="34" charset="0"/>
                <a:ea typeface="微软雅黑" panose="020B0503020204020204" pitchFamily="34" charset="-122"/>
                <a:sym typeface="+mn-ea"/>
              </a:rPr>
              <a:t>import</a:t>
            </a:r>
            <a:r>
              <a:rPr lang="zh-CN" altLang="en-US" sz="1600" dirty="0" smtClean="0">
                <a:solidFill>
                  <a:schemeClr val="bg1"/>
                </a:solidFill>
                <a:latin typeface="Arial" panose="020B0604020202020204" pitchFamily="34" charset="0"/>
                <a:ea typeface="微软雅黑" panose="020B0503020204020204" pitchFamily="34" charset="-122"/>
                <a:sym typeface="+mn-ea"/>
              </a:rPr>
              <a:t>语句，把</a:t>
            </a:r>
            <a:r>
              <a:rPr lang="en-US" altLang="zh-CN" sz="1600" dirty="0" smtClean="0">
                <a:solidFill>
                  <a:schemeClr val="bg1"/>
                </a:solidFill>
                <a:latin typeface="Arial" panose="020B0604020202020204" pitchFamily="34" charset="0"/>
                <a:ea typeface="微软雅黑" panose="020B0503020204020204" pitchFamily="34" charset="-122"/>
                <a:sym typeface="+mn-ea"/>
              </a:rPr>
              <a:t>import</a:t>
            </a:r>
            <a:r>
              <a:rPr lang="zh-CN" altLang="en-US" sz="1600" dirty="0" smtClean="0">
                <a:solidFill>
                  <a:schemeClr val="bg1"/>
                </a:solidFill>
                <a:latin typeface="Arial" panose="020B0604020202020204" pitchFamily="34" charset="0"/>
                <a:ea typeface="微软雅黑" panose="020B0503020204020204" pitchFamily="34" charset="-122"/>
                <a:sym typeface="+mn-ea"/>
              </a:rPr>
              <a:t>的模块</a:t>
            </a:r>
            <a:r>
              <a:rPr lang="zh-CN" altLang="en-US" sz="1600" dirty="0" smtClean="0">
                <a:solidFill>
                  <a:schemeClr val="bg1"/>
                </a:solidFill>
                <a:latin typeface="Arial" panose="020B0604020202020204" pitchFamily="34" charset="0"/>
                <a:ea typeface="微软雅黑" panose="020B0503020204020204" pitchFamily="34" charset="-122"/>
                <a:sym typeface="+mn-ea"/>
              </a:rPr>
              <a:t>记录下来</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可以使用正则表达式匹配，也可以先将代码解析成</a:t>
            </a:r>
            <a:r>
              <a:rPr lang="en-US" altLang="zh-CN" sz="1600" dirty="0" smtClean="0">
                <a:solidFill>
                  <a:schemeClr val="bg1"/>
                </a:solidFill>
                <a:latin typeface="Arial" panose="020B0604020202020204" pitchFamily="34" charset="0"/>
                <a:ea typeface="微软雅黑" panose="020B0503020204020204" pitchFamily="34" charset="-122"/>
                <a:sym typeface="+mn-ea"/>
              </a:rPr>
              <a:t>AST</a:t>
            </a:r>
            <a:r>
              <a:rPr lang="zh-CN" altLang="en-US" sz="1600" dirty="0" smtClean="0">
                <a:solidFill>
                  <a:schemeClr val="bg1"/>
                </a:solidFill>
                <a:latin typeface="Arial" panose="020B0604020202020204" pitchFamily="34" charset="0"/>
                <a:ea typeface="微软雅黑" panose="020B0503020204020204" pitchFamily="34" charset="-122"/>
                <a:sym typeface="+mn-ea"/>
              </a:rPr>
              <a:t>抽象语法树，然后找到</a:t>
            </a:r>
            <a:r>
              <a:rPr lang="en-US" altLang="zh-CN" sz="1600" dirty="0" smtClean="0">
                <a:solidFill>
                  <a:schemeClr val="bg1"/>
                </a:solidFill>
                <a:latin typeface="Arial" panose="020B0604020202020204" pitchFamily="34" charset="0"/>
                <a:ea typeface="微软雅黑" panose="020B0503020204020204" pitchFamily="34" charset="-122"/>
                <a:sym typeface="+mn-ea"/>
              </a:rPr>
              <a:t>import</a:t>
            </a:r>
            <a:r>
              <a:rPr lang="zh-CN" altLang="en-US" sz="1600" dirty="0" smtClean="0">
                <a:solidFill>
                  <a:schemeClr val="bg1"/>
                </a:solidFill>
                <a:latin typeface="Arial" panose="020B0604020202020204" pitchFamily="34" charset="0"/>
                <a:ea typeface="微软雅黑" panose="020B0503020204020204" pitchFamily="34" charset="-122"/>
                <a:sym typeface="+mn-ea"/>
              </a:rPr>
              <a:t>节点，后者更准确。</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29385" y="-459780"/>
            <a:ext cx="11962614" cy="7173635"/>
            <a:chOff x="229385" y="-315635"/>
            <a:chExt cx="11962614" cy="7173635"/>
          </a:xfrm>
        </p:grpSpPr>
        <p:pic>
          <p:nvPicPr>
            <p:cNvPr id="26" name="图片 25"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27" name="文本框 26"/>
            <p:cNvSpPr txBox="1"/>
            <p:nvPr/>
          </p:nvSpPr>
          <p:spPr>
            <a:xfrm>
              <a:off x="229385" y="404411"/>
              <a:ext cx="37388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依赖预构建的</a:t>
              </a:r>
              <a:r>
                <a:rPr lang="zh-CN" altLang="en-US" sz="2800" dirty="0">
                  <a:solidFill>
                    <a:schemeClr val="bg1">
                      <a:lumMod val="85000"/>
                    </a:schemeClr>
                  </a:solidFill>
                  <a:cs typeface="+mn-ea"/>
                  <a:sym typeface="+mn-lt"/>
                </a:rPr>
                <a:t>大致流程</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pic>
        <p:nvPicPr>
          <p:cNvPr id="23" name="图片 22"/>
          <p:cNvPicPr>
            <a:picLocks noChangeAspect="1"/>
          </p:cNvPicPr>
          <p:nvPr>
            <p:custDataLst>
              <p:tags r:id="rId8"/>
            </p:custDataLst>
          </p:nvPr>
        </p:nvPicPr>
        <p:blipFill>
          <a:blip r:embed="rId9"/>
          <a:stretch>
            <a:fillRect/>
          </a:stretch>
        </p:blipFill>
        <p:spPr>
          <a:xfrm>
            <a:off x="407670" y="1412240"/>
            <a:ext cx="4439285" cy="2733675"/>
          </a:xfrm>
          <a:prstGeom prst="rect">
            <a:avLst/>
          </a:prstGeom>
        </p:spPr>
      </p:pic>
      <p:sp>
        <p:nvSpPr>
          <p:cNvPr id="24" name="文本框 23"/>
          <p:cNvSpPr txBox="1"/>
          <p:nvPr/>
        </p:nvSpPr>
        <p:spPr>
          <a:xfrm>
            <a:off x="4846955" y="1124585"/>
            <a:ext cx="7219315" cy="6810375"/>
          </a:xfrm>
          <a:prstGeom prst="rect">
            <a:avLst/>
          </a:prstGeom>
          <a:noFill/>
        </p:spPr>
        <p:txBody>
          <a:bodyPr wrap="square" rtlCol="0" anchor="t">
            <a:spAutoFit/>
          </a:bodyPr>
          <a:p>
            <a:pPr>
              <a:lnSpc>
                <a:spcPct val="130000"/>
              </a:lnSpc>
            </a:pPr>
            <a:r>
              <a:rPr lang="en-US" sz="1600" dirty="0" smtClean="0">
                <a:solidFill>
                  <a:schemeClr val="bg1"/>
                </a:solidFill>
                <a:latin typeface="Arial" panose="020B0604020202020204" pitchFamily="34" charset="0"/>
                <a:ea typeface="微软雅黑" panose="020B0503020204020204" pitchFamily="34" charset="-122"/>
                <a:sym typeface="+mn-ea"/>
              </a:rPr>
              <a:t>1.</a:t>
            </a:r>
            <a:r>
              <a:rPr lang="zh-CN" altLang="en-US" sz="1600" dirty="0" smtClean="0">
                <a:solidFill>
                  <a:schemeClr val="bg1"/>
                </a:solidFill>
                <a:latin typeface="Arial" panose="020B0604020202020204" pitchFamily="34" charset="0"/>
                <a:ea typeface="微软雅黑" panose="020B0503020204020204" pitchFamily="34" charset="-122"/>
                <a:sym typeface="+mn-ea"/>
              </a:rPr>
              <a:t>先收集打包的依赖，比如我们代码中引入了</a:t>
            </a:r>
            <a:r>
              <a:rPr lang="en-US" altLang="zh-CN" sz="1600" dirty="0" smtClean="0">
                <a:solidFill>
                  <a:schemeClr val="bg1"/>
                </a:solidFill>
                <a:latin typeface="Arial" panose="020B0604020202020204" pitchFamily="34" charset="0"/>
                <a:ea typeface="微软雅黑" panose="020B0503020204020204" pitchFamily="34" charset="-122"/>
                <a:sym typeface="+mn-ea"/>
              </a:rPr>
              <a:t>vue</a:t>
            </a:r>
            <a:r>
              <a:rPr lang="zh-CN" altLang="en-US" sz="1600" dirty="0" smtClean="0">
                <a:solidFill>
                  <a:schemeClr val="bg1"/>
                </a:solidFill>
                <a:latin typeface="Arial" panose="020B0604020202020204" pitchFamily="34" charset="0"/>
                <a:ea typeface="微软雅黑" panose="020B0503020204020204" pitchFamily="34" charset="-122"/>
                <a:sym typeface="+mn-ea"/>
              </a:rPr>
              <a:t>，那么匹配到</a:t>
            </a:r>
            <a:r>
              <a:rPr lang="en-US" altLang="zh-CN" sz="1600" dirty="0" smtClean="0">
                <a:solidFill>
                  <a:schemeClr val="bg1"/>
                </a:solidFill>
                <a:latin typeface="Arial" panose="020B0604020202020204" pitchFamily="34" charset="0"/>
                <a:ea typeface="微软雅黑" panose="020B0503020204020204" pitchFamily="34" charset="-122"/>
                <a:sym typeface="+mn-ea"/>
              </a:rPr>
              <a:t>vue</a:t>
            </a:r>
            <a:r>
              <a:rPr lang="zh-CN" altLang="en-US" sz="1600" dirty="0" smtClean="0">
                <a:solidFill>
                  <a:schemeClr val="bg1"/>
                </a:solidFill>
                <a:latin typeface="Arial" panose="020B0604020202020204" pitchFamily="34" charset="0"/>
                <a:ea typeface="微软雅黑" panose="020B0503020204020204" pitchFamily="34" charset="-122"/>
                <a:sym typeface="+mn-ea"/>
              </a:rPr>
              <a:t>后到</a:t>
            </a:r>
            <a:r>
              <a:rPr lang="en-US" altLang="zh-CN" sz="1600" dirty="0" smtClean="0">
                <a:solidFill>
                  <a:schemeClr val="bg1"/>
                </a:solidFill>
                <a:latin typeface="Arial" panose="020B0604020202020204" pitchFamily="34" charset="0"/>
                <a:ea typeface="微软雅黑" panose="020B0503020204020204" pitchFamily="34" charset="-122"/>
                <a:sym typeface="+mn-ea"/>
              </a:rPr>
              <a:t>node_modules</a:t>
            </a:r>
            <a:r>
              <a:rPr lang="zh-CN" altLang="en-US" sz="1600" dirty="0" smtClean="0">
                <a:solidFill>
                  <a:schemeClr val="bg1"/>
                </a:solidFill>
                <a:latin typeface="Arial" panose="020B0604020202020204" pitchFamily="34" charset="0"/>
                <a:ea typeface="微软雅黑" panose="020B0503020204020204" pitchFamily="34" charset="-122"/>
                <a:sym typeface="+mn-ea"/>
              </a:rPr>
              <a:t>中找到对应的</a:t>
            </a:r>
            <a:r>
              <a:rPr lang="en-US" altLang="zh-CN" sz="1600" dirty="0" smtClean="0">
                <a:solidFill>
                  <a:schemeClr val="bg1"/>
                </a:solidFill>
                <a:latin typeface="Arial" panose="020B0604020202020204" pitchFamily="34" charset="0"/>
                <a:ea typeface="微软雅黑" panose="020B0503020204020204" pitchFamily="34" charset="-122"/>
                <a:sym typeface="+mn-ea"/>
              </a:rPr>
              <a:t>esm</a:t>
            </a:r>
            <a:r>
              <a:rPr lang="zh-CN" altLang="en-US" sz="1600" dirty="0" smtClean="0">
                <a:solidFill>
                  <a:schemeClr val="bg1"/>
                </a:solidFill>
                <a:latin typeface="Arial" panose="020B0604020202020204" pitchFamily="34" charset="0"/>
                <a:ea typeface="微软雅黑" panose="020B0503020204020204" pitchFamily="34" charset="-122"/>
                <a:sym typeface="+mn-ea"/>
              </a:rPr>
              <a:t>模块的</a:t>
            </a:r>
            <a:r>
              <a:rPr lang="en-US" altLang="zh-CN" sz="1600" dirty="0" smtClean="0">
                <a:solidFill>
                  <a:schemeClr val="bg1"/>
                </a:solidFill>
                <a:latin typeface="Arial" panose="020B0604020202020204" pitchFamily="34" charset="0"/>
                <a:ea typeface="微软雅黑" panose="020B0503020204020204" pitchFamily="34" charset="-122"/>
                <a:sym typeface="+mn-ea"/>
              </a:rPr>
              <a:t>js</a:t>
            </a: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en-US" altLang="zh-CN" sz="1600" dirty="0" smtClean="0">
                <a:solidFill>
                  <a:schemeClr val="bg1"/>
                </a:solidFill>
                <a:latin typeface="Arial" panose="020B0604020202020204" pitchFamily="34" charset="0"/>
                <a:ea typeface="微软雅黑" panose="020B0503020204020204" pitchFamily="34" charset="-122"/>
                <a:sym typeface="+mn-ea"/>
              </a:rPr>
              <a:t>2.</a:t>
            </a:r>
            <a:r>
              <a:rPr lang="zh-CN" altLang="en-US" sz="1600" dirty="0" smtClean="0">
                <a:solidFill>
                  <a:schemeClr val="bg1"/>
                </a:solidFill>
                <a:latin typeface="Arial" panose="020B0604020202020204" pitchFamily="34" charset="0"/>
                <a:ea typeface="微软雅黑" panose="020B0503020204020204" pitchFamily="34" charset="-122"/>
                <a:sym typeface="+mn-ea"/>
              </a:rPr>
              <a:t>然后把</a:t>
            </a:r>
            <a:r>
              <a:rPr lang="en-US" altLang="zh-CN" sz="1600" dirty="0" smtClean="0">
                <a:solidFill>
                  <a:schemeClr val="bg1"/>
                </a:solidFill>
                <a:latin typeface="Arial" panose="020B0604020202020204" pitchFamily="34" charset="0"/>
                <a:ea typeface="微软雅黑" panose="020B0503020204020204" pitchFamily="34" charset="-122"/>
                <a:sym typeface="+mn-ea"/>
              </a:rPr>
              <a:t>js</a:t>
            </a:r>
            <a:r>
              <a:rPr lang="zh-CN" altLang="en-US" sz="1600" dirty="0" smtClean="0">
                <a:solidFill>
                  <a:schemeClr val="bg1"/>
                </a:solidFill>
                <a:latin typeface="Arial" panose="020B0604020202020204" pitchFamily="34" charset="0"/>
                <a:ea typeface="微软雅黑" panose="020B0503020204020204" pitchFamily="34" charset="-122"/>
                <a:sym typeface="+mn-ea"/>
              </a:rPr>
              <a:t>储存到一个对象</a:t>
            </a:r>
            <a:r>
              <a:rPr lang="zh-CN" altLang="en-US" sz="1600" dirty="0" smtClean="0">
                <a:solidFill>
                  <a:schemeClr val="bg1"/>
                </a:solidFill>
                <a:latin typeface="Arial" panose="020B0604020202020204" pitchFamily="34" charset="0"/>
                <a:ea typeface="微软雅黑" panose="020B0503020204020204" pitchFamily="34" charset="-122"/>
                <a:sym typeface="+mn-ea"/>
              </a:rPr>
              <a:t>中</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（收集依赖的过程也会用到</a:t>
            </a:r>
            <a:r>
              <a:rPr lang="en-US" altLang="zh-CN" sz="1600" dirty="0" smtClean="0">
                <a:solidFill>
                  <a:schemeClr val="bg1"/>
                </a:solidFill>
                <a:latin typeface="Arial" panose="020B0604020202020204" pitchFamily="34" charset="0"/>
                <a:ea typeface="微软雅黑" panose="020B0503020204020204" pitchFamily="34" charset="-122"/>
                <a:sym typeface="+mn-ea"/>
              </a:rPr>
              <a:t>esbuild build</a:t>
            </a:r>
            <a:r>
              <a:rPr lang="zh-CN" altLang="en-US" sz="1600" dirty="0" smtClean="0">
                <a:solidFill>
                  <a:schemeClr val="bg1"/>
                </a:solidFill>
                <a:latin typeface="Arial" panose="020B0604020202020204" pitchFamily="34" charset="0"/>
                <a:ea typeface="微软雅黑" panose="020B0503020204020204" pitchFamily="34" charset="-122"/>
                <a:sym typeface="+mn-ea"/>
              </a:rPr>
              <a:t>方法，收集过程是在一个</a:t>
            </a:r>
            <a:r>
              <a:rPr lang="en-US" altLang="zh-CN" sz="1600" dirty="0" smtClean="0">
                <a:solidFill>
                  <a:schemeClr val="bg1"/>
                </a:solidFill>
                <a:latin typeface="Arial" panose="020B0604020202020204" pitchFamily="34" charset="0"/>
                <a:ea typeface="微软雅黑" panose="020B0503020204020204" pitchFamily="34" charset="-122"/>
                <a:sym typeface="+mn-ea"/>
              </a:rPr>
              <a:t>esbuild</a:t>
            </a:r>
            <a:r>
              <a:rPr lang="zh-CN" altLang="en-US" sz="1600" dirty="0" smtClean="0">
                <a:solidFill>
                  <a:schemeClr val="bg1"/>
                </a:solidFill>
                <a:latin typeface="Arial" panose="020B0604020202020204" pitchFamily="34" charset="0"/>
                <a:ea typeface="微软雅黑" panose="020B0503020204020204" pitchFamily="34" charset="-122"/>
                <a:sym typeface="+mn-ea"/>
              </a:rPr>
              <a:t>插件</a:t>
            </a:r>
            <a:r>
              <a:rPr lang="zh-CN" altLang="en-US" sz="1600" dirty="0" smtClean="0">
                <a:solidFill>
                  <a:schemeClr val="bg1"/>
                </a:solidFill>
                <a:latin typeface="Arial" panose="020B0604020202020204" pitchFamily="34" charset="0"/>
                <a:ea typeface="微软雅黑" panose="020B0503020204020204" pitchFamily="34" charset="-122"/>
                <a:sym typeface="+mn-ea"/>
              </a:rPr>
              <a:t>完成的）</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en-US" altLang="zh-CN" sz="1600" dirty="0" smtClean="0">
                <a:solidFill>
                  <a:schemeClr val="bg1"/>
                </a:solidFill>
                <a:latin typeface="Arial" panose="020B0604020202020204" pitchFamily="34" charset="0"/>
                <a:ea typeface="微软雅黑" panose="020B0503020204020204" pitchFamily="34" charset="-122"/>
                <a:sym typeface="+mn-ea"/>
              </a:rPr>
              <a:t>3.</a:t>
            </a:r>
            <a:r>
              <a:rPr lang="zh-CN" altLang="en-US" sz="1600" dirty="0" smtClean="0">
                <a:solidFill>
                  <a:schemeClr val="bg1"/>
                </a:solidFill>
                <a:latin typeface="Arial" panose="020B0604020202020204" pitchFamily="34" charset="0"/>
                <a:ea typeface="微软雅黑" panose="020B0503020204020204" pitchFamily="34" charset="-122"/>
                <a:sym typeface="+mn-ea"/>
              </a:rPr>
              <a:t>得到一个所有依赖的对象</a:t>
            </a:r>
            <a:r>
              <a:rPr lang="zh-CN" altLang="en-US" sz="1600" dirty="0" smtClean="0">
                <a:solidFill>
                  <a:schemeClr val="bg1"/>
                </a:solidFill>
                <a:latin typeface="Arial" panose="020B0604020202020204" pitchFamily="34" charset="0"/>
                <a:ea typeface="微软雅黑" panose="020B0503020204020204" pitchFamily="34" charset="-122"/>
                <a:sym typeface="+mn-ea"/>
              </a:rPr>
              <a:t>后，</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en-US" altLang="zh-CN" sz="1600" dirty="0" smtClean="0">
                <a:solidFill>
                  <a:schemeClr val="bg1"/>
                </a:solidFill>
                <a:latin typeface="Arial" panose="020B0604020202020204" pitchFamily="34" charset="0"/>
                <a:ea typeface="微软雅黑" panose="020B0503020204020204" pitchFamily="34" charset="-122"/>
                <a:sym typeface="+mn-ea"/>
              </a:rPr>
              <a:t>4.</a:t>
            </a:r>
            <a:r>
              <a:rPr lang="zh-CN" altLang="en-US" sz="1600" dirty="0" smtClean="0">
                <a:solidFill>
                  <a:schemeClr val="bg1"/>
                </a:solidFill>
                <a:latin typeface="Arial" panose="020B0604020202020204" pitchFamily="34" charset="0"/>
                <a:ea typeface="微软雅黑" panose="020B0503020204020204" pitchFamily="34" charset="-122"/>
                <a:sym typeface="+mn-ea"/>
              </a:rPr>
              <a:t>再次用到</a:t>
            </a:r>
            <a:r>
              <a:rPr lang="en-US" altLang="zh-CN" sz="1600" dirty="0" smtClean="0">
                <a:solidFill>
                  <a:schemeClr val="bg1"/>
                </a:solidFill>
                <a:latin typeface="Arial" panose="020B0604020202020204" pitchFamily="34" charset="0"/>
                <a:ea typeface="微软雅黑" panose="020B0503020204020204" pitchFamily="34" charset="-122"/>
                <a:sym typeface="+mn-ea"/>
              </a:rPr>
              <a:t>esbuild</a:t>
            </a:r>
            <a:r>
              <a:rPr lang="zh-CN" altLang="en-US" sz="1600" dirty="0" smtClean="0">
                <a:solidFill>
                  <a:schemeClr val="bg1"/>
                </a:solidFill>
                <a:latin typeface="Arial" panose="020B0604020202020204" pitchFamily="34" charset="0"/>
                <a:ea typeface="微软雅黑" panose="020B0503020204020204" pitchFamily="34" charset="-122"/>
                <a:sym typeface="+mn-ea"/>
              </a:rPr>
              <a:t>对这些依赖进行</a:t>
            </a:r>
            <a:r>
              <a:rPr lang="zh-CN" altLang="en-US" sz="1600" dirty="0" smtClean="0">
                <a:solidFill>
                  <a:schemeClr val="bg1"/>
                </a:solidFill>
                <a:latin typeface="Arial" panose="020B0604020202020204" pitchFamily="34" charset="0"/>
                <a:ea typeface="微软雅黑" panose="020B0503020204020204" pitchFamily="34" charset="-122"/>
                <a:sym typeface="+mn-ea"/>
              </a:rPr>
              <a:t>编译，</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en-US" altLang="zh-CN" sz="1600" dirty="0" smtClean="0">
                <a:solidFill>
                  <a:schemeClr val="bg1"/>
                </a:solidFill>
                <a:latin typeface="Arial" panose="020B0604020202020204" pitchFamily="34" charset="0"/>
                <a:ea typeface="微软雅黑" panose="020B0503020204020204" pitchFamily="34" charset="-122"/>
                <a:sym typeface="+mn-ea"/>
              </a:rPr>
              <a:t>5.</a:t>
            </a:r>
            <a:r>
              <a:rPr lang="zh-CN" altLang="en-US" sz="1600" dirty="0" smtClean="0">
                <a:solidFill>
                  <a:schemeClr val="bg1"/>
                </a:solidFill>
                <a:latin typeface="Arial" panose="020B0604020202020204" pitchFamily="34" charset="0"/>
                <a:ea typeface="微软雅黑" panose="020B0503020204020204" pitchFamily="34" charset="-122"/>
                <a:sym typeface="+mn-ea"/>
              </a:rPr>
              <a:t>编译后的文件存储到</a:t>
            </a:r>
            <a:r>
              <a:rPr lang="en-US" altLang="zh-CN" sz="1600" dirty="0" smtClean="0">
                <a:solidFill>
                  <a:schemeClr val="bg1"/>
                </a:solidFill>
                <a:latin typeface="Arial" panose="020B0604020202020204" pitchFamily="34" charset="0"/>
                <a:ea typeface="微软雅黑" panose="020B0503020204020204" pitchFamily="34" charset="-122"/>
                <a:sym typeface="+mn-ea"/>
              </a:rPr>
              <a:t>.vite</a:t>
            </a:r>
            <a:r>
              <a:rPr lang="zh-CN" altLang="en-US" sz="1600" dirty="0" smtClean="0">
                <a:solidFill>
                  <a:schemeClr val="bg1"/>
                </a:solidFill>
                <a:latin typeface="Arial" panose="020B0604020202020204" pitchFamily="34" charset="0"/>
                <a:ea typeface="微软雅黑" panose="020B0503020204020204" pitchFamily="34" charset="-122"/>
                <a:sym typeface="+mn-ea"/>
              </a:rPr>
              <a:t>中</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下次在使用的时候直接从</a:t>
            </a:r>
            <a:r>
              <a:rPr lang="en-US" altLang="zh-CN" sz="1600" dirty="0" smtClean="0">
                <a:solidFill>
                  <a:schemeClr val="bg1"/>
                </a:solidFill>
                <a:latin typeface="Arial" panose="020B0604020202020204" pitchFamily="34" charset="0"/>
                <a:ea typeface="微软雅黑" panose="020B0503020204020204" pitchFamily="34" charset="-122"/>
                <a:sym typeface="+mn-ea"/>
              </a:rPr>
              <a:t>.vite</a:t>
            </a:r>
            <a:r>
              <a:rPr lang="zh-CN" altLang="en-US" sz="1600" dirty="0" smtClean="0">
                <a:solidFill>
                  <a:schemeClr val="bg1"/>
                </a:solidFill>
                <a:latin typeface="Arial" panose="020B0604020202020204" pitchFamily="34" charset="0"/>
                <a:ea typeface="微软雅黑" panose="020B0503020204020204" pitchFamily="34" charset="-122"/>
                <a:sym typeface="+mn-ea"/>
              </a:rPr>
              <a:t>中获取不需要再次</a:t>
            </a:r>
            <a:r>
              <a:rPr lang="zh-CN" altLang="en-US" sz="1600" dirty="0" smtClean="0">
                <a:solidFill>
                  <a:schemeClr val="bg1"/>
                </a:solidFill>
                <a:latin typeface="Arial" panose="020B0604020202020204" pitchFamily="34" charset="0"/>
                <a:ea typeface="微软雅黑" panose="020B0503020204020204" pitchFamily="34" charset="-122"/>
                <a:sym typeface="+mn-ea"/>
              </a:rPr>
              <a:t>编译。</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缓存目录（默认是</a:t>
            </a:r>
            <a:r>
              <a:rPr lang="en-US" altLang="zh-CN" sz="1600" dirty="0" smtClean="0">
                <a:solidFill>
                  <a:schemeClr val="bg1"/>
                </a:solidFill>
                <a:latin typeface="Arial" panose="020B0604020202020204" pitchFamily="34" charset="0"/>
                <a:ea typeface="微软雅黑" panose="020B0503020204020204" pitchFamily="34" charset="-122"/>
                <a:sym typeface="+mn-ea"/>
              </a:rPr>
              <a:t>node_modules/.vite</a:t>
            </a:r>
            <a:r>
              <a:rPr lang="zh-CN" altLang="en-US" sz="1600" dirty="0" smtClean="0">
                <a:solidFill>
                  <a:schemeClr val="bg1"/>
                </a:solidFill>
                <a:latin typeface="Arial" panose="020B0604020202020204" pitchFamily="34" charset="0"/>
                <a:ea typeface="微软雅黑" panose="020B0503020204020204" pitchFamily="34" charset="-122"/>
                <a:sym typeface="+mn-ea"/>
              </a:rPr>
              <a:t>）下的</a:t>
            </a:r>
            <a:r>
              <a:rPr lang="en-US" altLang="zh-CN" sz="1600" dirty="0" smtClean="0">
                <a:solidFill>
                  <a:schemeClr val="bg1"/>
                </a:solidFill>
                <a:latin typeface="Arial" panose="020B0604020202020204" pitchFamily="34" charset="0"/>
                <a:ea typeface="微软雅黑" panose="020B0503020204020204" pitchFamily="34" charset="-122"/>
                <a:sym typeface="+mn-ea"/>
              </a:rPr>
              <a:t>_metadata.json</a:t>
            </a:r>
            <a:r>
              <a:rPr lang="zh-CN" altLang="en-US" sz="1600" dirty="0" smtClean="0">
                <a:solidFill>
                  <a:schemeClr val="bg1"/>
                </a:solidFill>
                <a:latin typeface="Arial" panose="020B0604020202020204" pitchFamily="34" charset="0"/>
                <a:ea typeface="微软雅黑" panose="020B0503020204020204" pitchFamily="34" charset="-122"/>
                <a:sym typeface="+mn-ea"/>
              </a:rPr>
              <a:t>文件。</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存储了所有预构建的依赖</a:t>
            </a:r>
            <a:r>
              <a:rPr lang="zh-CN" altLang="en-US" sz="1600" dirty="0" smtClean="0">
                <a:solidFill>
                  <a:schemeClr val="bg1"/>
                </a:solidFill>
                <a:latin typeface="Arial" panose="020B0604020202020204" pitchFamily="34" charset="0"/>
                <a:ea typeface="微软雅黑" panose="020B0503020204020204" pitchFamily="34" charset="-122"/>
                <a:sym typeface="+mn-ea"/>
              </a:rPr>
              <a:t>信息。</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sym typeface="+mn-ea"/>
              </a:rPr>
              <a:t>项目依赖变化时，</a:t>
            </a:r>
            <a:r>
              <a:rPr lang="en-US" altLang="zh-CN" sz="1600" dirty="0" smtClean="0">
                <a:solidFill>
                  <a:schemeClr val="bg1"/>
                </a:solidFill>
                <a:latin typeface="Arial" panose="020B0604020202020204" pitchFamily="34" charset="0"/>
                <a:ea typeface="微软雅黑" panose="020B0503020204020204" pitchFamily="34" charset="-122"/>
                <a:sym typeface="+mn-ea"/>
              </a:rPr>
              <a:t> </a:t>
            </a:r>
            <a:r>
              <a:rPr lang="zh-CN" altLang="en-US" sz="1600" dirty="0" smtClean="0">
                <a:solidFill>
                  <a:schemeClr val="bg1"/>
                </a:solidFill>
                <a:latin typeface="Arial" panose="020B0604020202020204" pitchFamily="34" charset="0"/>
                <a:ea typeface="微软雅黑" panose="020B0503020204020204" pitchFamily="34" charset="-122"/>
                <a:sym typeface="+mn-ea"/>
              </a:rPr>
              <a:t>在</a:t>
            </a:r>
            <a:r>
              <a:rPr lang="en-US" altLang="zh-CN" sz="1600" dirty="0" smtClean="0">
                <a:solidFill>
                  <a:schemeClr val="bg1"/>
                </a:solidFill>
                <a:latin typeface="Arial" panose="020B0604020202020204" pitchFamily="34" charset="0"/>
                <a:ea typeface="微软雅黑" panose="020B0503020204020204" pitchFamily="34" charset="-122"/>
                <a:sym typeface="+mn-ea"/>
              </a:rPr>
              <a:t>node_modules/.vite/package.json</a:t>
            </a:r>
            <a:r>
              <a:rPr lang="zh-CN" altLang="en-US" sz="1600" dirty="0" smtClean="0">
                <a:solidFill>
                  <a:schemeClr val="bg1"/>
                </a:solidFill>
                <a:latin typeface="Arial" panose="020B0604020202020204" pitchFamily="34" charset="0"/>
                <a:ea typeface="微软雅黑" panose="020B0503020204020204" pitchFamily="34" charset="-122"/>
                <a:sym typeface="+mn-ea"/>
              </a:rPr>
              <a:t>文件写入</a:t>
            </a:r>
            <a:r>
              <a:rPr lang="en-US" altLang="zh-CN" sz="1600" dirty="0" smtClean="0">
                <a:solidFill>
                  <a:schemeClr val="bg1"/>
                </a:solidFill>
                <a:latin typeface="Arial" panose="020B0604020202020204" pitchFamily="34" charset="0"/>
                <a:ea typeface="微软雅黑" panose="020B0503020204020204" pitchFamily="34" charset="-122"/>
                <a:sym typeface="+mn-ea"/>
              </a:rPr>
              <a:t>type</a:t>
            </a:r>
            <a:r>
              <a:rPr lang="zh-CN" altLang="en-US" sz="1600" dirty="0" smtClean="0">
                <a:solidFill>
                  <a:schemeClr val="bg1"/>
                </a:solidFill>
                <a:latin typeface="Arial" panose="020B0604020202020204" pitchFamily="34" charset="0"/>
                <a:ea typeface="微软雅黑" panose="020B0503020204020204" pitchFamily="34" charset="-122"/>
                <a:sym typeface="+mn-ea"/>
              </a:rPr>
              <a:t>：</a:t>
            </a:r>
            <a:r>
              <a:rPr lang="en-US" altLang="zh-CN" sz="1600" dirty="0" smtClean="0">
                <a:solidFill>
                  <a:schemeClr val="bg1"/>
                </a:solidFill>
                <a:latin typeface="Arial" panose="020B0604020202020204" pitchFamily="34" charset="0"/>
                <a:ea typeface="微软雅黑" panose="020B0503020204020204" pitchFamily="34" charset="-122"/>
                <a:sym typeface="+mn-ea"/>
              </a:rPr>
              <a:t>module</a:t>
            </a:r>
            <a:r>
              <a:rPr lang="zh-CN" altLang="en-US" sz="1600" dirty="0" smtClean="0">
                <a:solidFill>
                  <a:schemeClr val="bg1"/>
                </a:solidFill>
                <a:latin typeface="Arial" panose="020B0604020202020204" pitchFamily="34" charset="0"/>
                <a:ea typeface="微软雅黑" panose="020B0503020204020204" pitchFamily="34" charset="-122"/>
                <a:sym typeface="+mn-ea"/>
              </a:rPr>
              <a:t>配置，这就是为什么</a:t>
            </a:r>
            <a:r>
              <a:rPr lang="en-US" altLang="zh-CN" sz="1600" dirty="0" smtClean="0">
                <a:solidFill>
                  <a:schemeClr val="bg1"/>
                </a:solidFill>
                <a:latin typeface="Arial" panose="020B0604020202020204" pitchFamily="34" charset="0"/>
                <a:ea typeface="微软雅黑" panose="020B0503020204020204" pitchFamily="34" charset="-122"/>
                <a:sym typeface="+mn-ea"/>
              </a:rPr>
              <a:t>vite</a:t>
            </a:r>
            <a:r>
              <a:rPr lang="zh-CN" altLang="en-US" sz="1600" dirty="0" smtClean="0">
                <a:solidFill>
                  <a:schemeClr val="bg1"/>
                </a:solidFill>
                <a:latin typeface="Arial" panose="020B0604020202020204" pitchFamily="34" charset="0"/>
                <a:ea typeface="微软雅黑" panose="020B0503020204020204" pitchFamily="34" charset="-122"/>
                <a:sym typeface="+mn-ea"/>
              </a:rPr>
              <a:t>会将预构建视为</a:t>
            </a:r>
            <a:r>
              <a:rPr lang="en-US" altLang="zh-CN" sz="1600" dirty="0" smtClean="0">
                <a:solidFill>
                  <a:schemeClr val="bg1"/>
                </a:solidFill>
                <a:latin typeface="Arial" panose="020B0604020202020204" pitchFamily="34" charset="0"/>
                <a:ea typeface="微软雅黑" panose="020B0503020204020204" pitchFamily="34" charset="-122"/>
                <a:sym typeface="+mn-ea"/>
              </a:rPr>
              <a:t>ESM</a:t>
            </a:r>
            <a:r>
              <a:rPr lang="zh-CN" altLang="en-US" sz="1600" dirty="0" smtClean="0">
                <a:solidFill>
                  <a:schemeClr val="bg1"/>
                </a:solidFill>
                <a:latin typeface="Arial" panose="020B0604020202020204" pitchFamily="34" charset="0"/>
                <a:ea typeface="微软雅黑" panose="020B0503020204020204" pitchFamily="34" charset="-122"/>
                <a:sym typeface="+mn-ea"/>
              </a:rPr>
              <a:t>的</a:t>
            </a:r>
            <a:r>
              <a:rPr lang="zh-CN" altLang="en-US" sz="1600" dirty="0" smtClean="0">
                <a:solidFill>
                  <a:schemeClr val="bg1"/>
                </a:solidFill>
                <a:latin typeface="Arial" panose="020B0604020202020204" pitchFamily="34" charset="0"/>
                <a:ea typeface="微软雅黑" panose="020B0503020204020204" pitchFamily="34" charset="-122"/>
                <a:sym typeface="+mn-ea"/>
              </a:rPr>
              <a:t>原因</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r>
              <a:rPr lang="en-US" altLang="zh-CN" sz="1600" dirty="0" smtClean="0">
                <a:solidFill>
                  <a:schemeClr val="bg1"/>
                </a:solidFill>
                <a:latin typeface="Arial" panose="020B0604020202020204" pitchFamily="34" charset="0"/>
                <a:ea typeface="微软雅黑" panose="020B0503020204020204" pitchFamily="34" charset="-122"/>
                <a:sym typeface="+mn-ea"/>
              </a:rPr>
              <a:t>lodash-es</a:t>
            </a: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en-US" altLang="zh-CN" sz="1600" dirty="0" smtClean="0">
              <a:solidFill>
                <a:schemeClr val="bg1"/>
              </a:solidFill>
              <a:latin typeface="Arial" panose="020B0604020202020204" pitchFamily="34" charset="0"/>
              <a:ea typeface="微软雅黑" panose="020B0503020204020204" pitchFamily="34" charset="-122"/>
              <a:sym typeface="+mn-ea"/>
            </a:endParaRPr>
          </a:p>
          <a:p>
            <a:pPr>
              <a:lnSpc>
                <a:spcPct val="130000"/>
              </a:lnSpc>
            </a:pPr>
            <a:endParaRPr lang="zh-CN" altLang="en-US" sz="1600" dirty="0" smtClean="0">
              <a:solidFill>
                <a:schemeClr val="bg1"/>
              </a:solidFill>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495749" y="332656"/>
              <a:ext cx="194119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1.1vite</a:t>
              </a:r>
              <a:r>
                <a:rPr lang="zh-CN" altLang="en-US" sz="2800" dirty="0">
                  <a:solidFill>
                    <a:schemeClr val="bg1">
                      <a:lumMod val="85000"/>
                    </a:schemeClr>
                  </a:solidFill>
                  <a:cs typeface="+mn-ea"/>
                  <a:sym typeface="+mn-lt"/>
                </a:rPr>
                <a:t>简介</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55" name="Rectangle 34"/>
          <p:cNvSpPr/>
          <p:nvPr/>
        </p:nvSpPr>
        <p:spPr>
          <a:xfrm>
            <a:off x="983615" y="1557020"/>
            <a:ext cx="9749155" cy="3688080"/>
          </a:xfrm>
          <a:prstGeom prst="rect">
            <a:avLst/>
          </a:prstGeom>
        </p:spPr>
        <p:txBody>
          <a:bodyPr wrap="square">
            <a:spAutoFit/>
          </a:bodyPr>
          <a:lstStyle/>
          <a:p>
            <a:pPr algn="l">
              <a:lnSpc>
                <a:spcPct val="130000"/>
              </a:lnSpc>
            </a:pPr>
            <a:r>
              <a:rPr lang="en-US">
                <a:solidFill>
                  <a:schemeClr val="bg1"/>
                </a:solidFill>
                <a:cs typeface="+mn-ea"/>
                <a:sym typeface="+mn-lt"/>
              </a:rPr>
              <a:t>Vite是新一代的前端构建工具，在尤雨溪开发Vue3.0的时候诞生。类似于Webpack+ Webpack-dev-server。其主要利用浏览器ESM特性导入组织代码，在服务器端按需编译返回，完全跳过了打包这个概念，服务器随起随用。生产中利用Rollup作为打包工具，号称下一代的前端构建工具。</a:t>
            </a:r>
            <a:endParaRPr lang="en-US">
              <a:solidFill>
                <a:schemeClr val="bg1"/>
              </a:solidFill>
              <a:cs typeface="+mn-ea"/>
              <a:sym typeface="+mn-lt"/>
            </a:endParaRPr>
          </a:p>
          <a:p>
            <a:pPr algn="l">
              <a:lnSpc>
                <a:spcPct val="130000"/>
              </a:lnSpc>
            </a:pPr>
            <a:endParaRPr lang="en-US">
              <a:solidFill>
                <a:schemeClr val="bg1"/>
              </a:solidFill>
              <a:cs typeface="+mn-ea"/>
              <a:sym typeface="+mn-lt"/>
            </a:endParaRPr>
          </a:p>
          <a:p>
            <a:pPr algn="l">
              <a:lnSpc>
                <a:spcPct val="130000"/>
              </a:lnSpc>
            </a:pPr>
            <a:r>
              <a:rPr lang="en-US">
                <a:solidFill>
                  <a:schemeClr val="bg1"/>
                </a:solidFill>
                <a:cs typeface="+mn-ea"/>
                <a:sym typeface="+mn-lt"/>
              </a:rPr>
              <a:t>Vite有如下特点：</a:t>
            </a:r>
            <a:endParaRPr lang="en-US">
              <a:solidFill>
                <a:schemeClr val="bg1"/>
              </a:solidFill>
              <a:cs typeface="+mn-ea"/>
              <a:sym typeface="+mn-lt"/>
            </a:endParaRPr>
          </a:p>
          <a:p>
            <a:pPr lvl="1" algn="l">
              <a:lnSpc>
                <a:spcPct val="130000"/>
              </a:lnSpc>
            </a:pPr>
            <a:r>
              <a:rPr lang="en-US">
                <a:solidFill>
                  <a:schemeClr val="bg1"/>
                </a:solidFill>
                <a:cs typeface="+mn-ea"/>
                <a:sym typeface="+mn-lt"/>
              </a:rPr>
              <a:t>1</a:t>
            </a:r>
            <a:r>
              <a:rPr lang="zh-CN" altLang="en-US">
                <a:solidFill>
                  <a:schemeClr val="bg1"/>
                </a:solidFill>
                <a:cs typeface="+mn-ea"/>
                <a:sym typeface="+mn-lt"/>
              </a:rPr>
              <a:t>、</a:t>
            </a:r>
            <a:r>
              <a:rPr lang="en-US">
                <a:solidFill>
                  <a:schemeClr val="bg1"/>
                </a:solidFill>
                <a:cs typeface="+mn-ea"/>
                <a:sym typeface="+mn-lt"/>
              </a:rPr>
              <a:t>快速的冷启动: No Bundle + esbuild 预构建</a:t>
            </a:r>
            <a:endParaRPr lang="en-US">
              <a:solidFill>
                <a:schemeClr val="bg1"/>
              </a:solidFill>
              <a:cs typeface="+mn-ea"/>
              <a:sym typeface="+mn-lt"/>
            </a:endParaRPr>
          </a:p>
          <a:p>
            <a:pPr lvl="1" algn="l">
              <a:lnSpc>
                <a:spcPct val="130000"/>
              </a:lnSpc>
            </a:pPr>
            <a:r>
              <a:rPr lang="en-US">
                <a:solidFill>
                  <a:schemeClr val="bg1"/>
                </a:solidFill>
                <a:cs typeface="+mn-ea"/>
                <a:sym typeface="+mn-lt"/>
              </a:rPr>
              <a:t>2</a:t>
            </a:r>
            <a:r>
              <a:rPr lang="zh-CN" altLang="en-US">
                <a:solidFill>
                  <a:schemeClr val="bg1"/>
                </a:solidFill>
                <a:cs typeface="+mn-ea"/>
                <a:sym typeface="+mn-lt"/>
              </a:rPr>
              <a:t>、</a:t>
            </a:r>
            <a:r>
              <a:rPr lang="en-US">
                <a:solidFill>
                  <a:schemeClr val="bg1"/>
                </a:solidFill>
                <a:cs typeface="+mn-ea"/>
                <a:sym typeface="+mn-lt"/>
              </a:rPr>
              <a:t>即时的模块热更新: 基于ESM的HMR，同时利用浏览器缓存策略提升速度</a:t>
            </a:r>
            <a:endParaRPr lang="en-US">
              <a:solidFill>
                <a:schemeClr val="bg1"/>
              </a:solidFill>
              <a:cs typeface="+mn-ea"/>
              <a:sym typeface="+mn-lt"/>
            </a:endParaRPr>
          </a:p>
          <a:p>
            <a:pPr lvl="1" algn="l">
              <a:lnSpc>
                <a:spcPct val="130000"/>
              </a:lnSpc>
            </a:pPr>
            <a:r>
              <a:rPr lang="en-US">
                <a:solidFill>
                  <a:schemeClr val="bg1"/>
                </a:solidFill>
                <a:cs typeface="+mn-ea"/>
                <a:sym typeface="+mn-lt"/>
              </a:rPr>
              <a:t>3</a:t>
            </a:r>
            <a:r>
              <a:rPr lang="zh-CN" altLang="en-US">
                <a:solidFill>
                  <a:schemeClr val="bg1"/>
                </a:solidFill>
                <a:cs typeface="+mn-ea"/>
                <a:sym typeface="+mn-lt"/>
              </a:rPr>
              <a:t>、</a:t>
            </a:r>
            <a:r>
              <a:rPr lang="en-US">
                <a:solidFill>
                  <a:schemeClr val="bg1"/>
                </a:solidFill>
                <a:cs typeface="+mn-ea"/>
                <a:sym typeface="+mn-lt"/>
              </a:rPr>
              <a:t>真正的按需加载: 利用浏览器ESM支持，实现真正的按需加载</a:t>
            </a:r>
            <a:endParaRPr lang="en-US">
              <a:solidFill>
                <a:schemeClr val="bg1"/>
              </a:solidFill>
              <a:cs typeface="+mn-ea"/>
              <a:sym typeface="+mn-lt"/>
            </a:endParaRPr>
          </a:p>
          <a:p>
            <a:pPr algn="l">
              <a:lnSpc>
                <a:spcPct val="130000"/>
              </a:lnSpc>
            </a:pPr>
            <a:endParaRPr lang="en-US">
              <a:solidFill>
                <a:schemeClr val="bg1"/>
              </a:solidFill>
              <a:cs typeface="+mn-ea"/>
              <a:sym typeface="+mn-lt"/>
            </a:endParaRPr>
          </a:p>
        </p:txBody>
      </p:sp>
      <p:sp>
        <p:nvSpPr>
          <p:cNvPr id="46" name="TextBox 45"/>
          <p:cNvSpPr txBox="1"/>
          <p:nvPr/>
        </p:nvSpPr>
        <p:spPr>
          <a:xfrm>
            <a:off x="533839" y="6525344"/>
            <a:ext cx="1440159" cy="123111"/>
          </a:xfrm>
          <a:prstGeom prst="rect">
            <a:avLst/>
          </a:prstGeom>
          <a:noFill/>
        </p:spPr>
        <p:txBody>
          <a:bodyPr wrap="square" rtlCol="0">
            <a:spAutoFit/>
          </a:bodyPr>
          <a:lstStyle/>
          <a:p>
            <a:pPr>
              <a:lnSpc>
                <a:spcPct val="200000"/>
              </a:lnSpc>
            </a:pPr>
            <a:r>
              <a:rPr lang="zh-CN" altLang="en-US" sz="100" dirty="0">
                <a:solidFill>
                  <a:schemeClr val="bg2">
                    <a:lumMod val="50000"/>
                  </a:schemeClr>
                </a:solidFill>
                <a:latin typeface="微软雅黑" panose="020B0503020204020204" pitchFamily="34" charset="-122"/>
              </a:rPr>
              <a:t>行</a:t>
            </a:r>
            <a:r>
              <a:rPr lang="zh-CN" altLang="en-US" sz="100" dirty="0" smtClean="0">
                <a:solidFill>
                  <a:schemeClr val="bg2">
                    <a:lumMod val="50000"/>
                  </a:schemeClr>
                </a:solidFill>
                <a:latin typeface="微软雅黑" panose="020B0503020204020204" pitchFamily="34" charset="-122"/>
              </a:rPr>
              <a:t>业</a:t>
            </a:r>
            <a:r>
              <a:rPr lang="en-US" altLang="zh-CN" sz="100" dirty="0" smtClean="0">
                <a:solidFill>
                  <a:schemeClr val="bg2">
                    <a:lumMod val="50000"/>
                  </a:schemeClr>
                </a:solidFill>
                <a:latin typeface="微软雅黑" panose="020B0503020204020204" pitchFamily="34" charset="-122"/>
              </a:rPr>
              <a:t>PPT</a:t>
            </a:r>
            <a:r>
              <a:rPr lang="zh-CN" altLang="en-US" sz="100" dirty="0" smtClean="0">
                <a:solidFill>
                  <a:schemeClr val="bg2">
                    <a:lumMod val="50000"/>
                  </a:schemeClr>
                </a:solidFill>
                <a:latin typeface="微软雅黑" panose="020B0503020204020204" pitchFamily="34" charset="-122"/>
              </a:rPr>
              <a:t>模板</a:t>
            </a:r>
            <a:r>
              <a:rPr lang="en-US" altLang="zh-CN" sz="100" dirty="0">
                <a:solidFill>
                  <a:schemeClr val="bg2">
                    <a:lumMod val="50000"/>
                  </a:schemeClr>
                </a:solidFill>
                <a:latin typeface="微软雅黑" panose="020B0503020204020204" pitchFamily="34" charset="-122"/>
              </a:rPr>
              <a:t>http://www.1ppt.com/hangye/</a:t>
            </a:r>
            <a:endParaRPr lang="en-US" altLang="zh-CN" sz="100" dirty="0" smtClean="0">
              <a:solidFill>
                <a:schemeClr val="bg2">
                  <a:lumMod val="50000"/>
                </a:schemeClr>
              </a:solidFill>
              <a:latin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1598933" y="-438077"/>
            <a:ext cx="6416674" cy="6943596"/>
          </a:xfrm>
          <a:prstGeom prst="rect">
            <a:avLst/>
          </a:prstGeom>
        </p:spPr>
      </p:pic>
      <p:sp>
        <p:nvSpPr>
          <p:cNvPr id="10" name="文本框 9"/>
          <p:cNvSpPr txBox="1"/>
          <p:nvPr/>
        </p:nvSpPr>
        <p:spPr>
          <a:xfrm>
            <a:off x="4006805" y="2852080"/>
            <a:ext cx="1884680" cy="645160"/>
          </a:xfrm>
          <a:prstGeom prst="rect">
            <a:avLst/>
          </a:prstGeom>
          <a:noFill/>
        </p:spPr>
        <p:txBody>
          <a:bodyPr wrap="none" rtlCol="0">
            <a:spAutoFit/>
          </a:bodyPr>
          <a:lstStyle/>
          <a:p>
            <a:pPr algn="l"/>
            <a:r>
              <a:rPr sz="3600" b="1" dirty="0">
                <a:solidFill>
                  <a:schemeClr val="bg1">
                    <a:lumMod val="85000"/>
                  </a:schemeClr>
                </a:solidFill>
                <a:cs typeface="+mn-ea"/>
                <a:sym typeface="+mn-lt"/>
              </a:rPr>
              <a:t>vite</a:t>
            </a:r>
            <a:r>
              <a:rPr lang="zh-CN" sz="3600" b="1" dirty="0">
                <a:solidFill>
                  <a:schemeClr val="bg1">
                    <a:lumMod val="85000"/>
                  </a:schemeClr>
                </a:solidFill>
                <a:cs typeface="+mn-ea"/>
                <a:sym typeface="+mn-lt"/>
              </a:rPr>
              <a:t>实操</a:t>
            </a:r>
            <a:endParaRPr lang="zh-CN" sz="3600" b="1" dirty="0">
              <a:solidFill>
                <a:schemeClr val="bg1">
                  <a:lumMod val="85000"/>
                </a:schemeClr>
              </a:solidFill>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46" y="-315635"/>
            <a:ext cx="11928653" cy="7173635"/>
            <a:chOff x="263346" y="-315635"/>
            <a:chExt cx="11928653"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263346" y="260901"/>
              <a:ext cx="6754495"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Visual Studio Code设置保存时格式化文件</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pic>
        <p:nvPicPr>
          <p:cNvPr id="100" name="图片 99"/>
          <p:cNvPicPr/>
          <p:nvPr/>
        </p:nvPicPr>
        <p:blipFill>
          <a:blip r:embed="rId6"/>
          <a:stretch>
            <a:fillRect/>
          </a:stretch>
        </p:blipFill>
        <p:spPr>
          <a:xfrm>
            <a:off x="407670" y="1341120"/>
            <a:ext cx="3077845" cy="1745615"/>
          </a:xfrm>
          <a:prstGeom prst="rect">
            <a:avLst/>
          </a:prstGeom>
          <a:noFill/>
          <a:ln w="9525">
            <a:noFill/>
          </a:ln>
        </p:spPr>
      </p:pic>
      <p:sp>
        <p:nvSpPr>
          <p:cNvPr id="4" name="右箭头 3"/>
          <p:cNvSpPr/>
          <p:nvPr/>
        </p:nvSpPr>
        <p:spPr>
          <a:xfrm>
            <a:off x="3575685" y="1988820"/>
            <a:ext cx="503555" cy="2882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1" name="图片 100"/>
          <p:cNvPicPr/>
          <p:nvPr/>
        </p:nvPicPr>
        <p:blipFill>
          <a:blip r:embed="rId7"/>
          <a:stretch>
            <a:fillRect/>
          </a:stretch>
        </p:blipFill>
        <p:spPr>
          <a:xfrm>
            <a:off x="4079875" y="1341755"/>
            <a:ext cx="3291205" cy="1744980"/>
          </a:xfrm>
          <a:prstGeom prst="rect">
            <a:avLst/>
          </a:prstGeom>
          <a:noFill/>
          <a:ln w="9525">
            <a:noFill/>
          </a:ln>
        </p:spPr>
      </p:pic>
      <p:pic>
        <p:nvPicPr>
          <p:cNvPr id="102" name="图片 101"/>
          <p:cNvPicPr/>
          <p:nvPr/>
        </p:nvPicPr>
        <p:blipFill>
          <a:blip r:embed="rId8"/>
          <a:stretch>
            <a:fillRect/>
          </a:stretch>
        </p:blipFill>
        <p:spPr>
          <a:xfrm>
            <a:off x="8025765" y="1346835"/>
            <a:ext cx="3493770" cy="1739900"/>
          </a:xfrm>
          <a:prstGeom prst="rect">
            <a:avLst/>
          </a:prstGeom>
          <a:noFill/>
          <a:ln w="9525">
            <a:noFill/>
          </a:ln>
        </p:spPr>
      </p:pic>
      <p:sp>
        <p:nvSpPr>
          <p:cNvPr id="5" name="右箭头 4"/>
          <p:cNvSpPr/>
          <p:nvPr/>
        </p:nvSpPr>
        <p:spPr>
          <a:xfrm>
            <a:off x="7433945" y="1972310"/>
            <a:ext cx="503555" cy="2882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3" name="图片 102"/>
          <p:cNvPicPr/>
          <p:nvPr/>
        </p:nvPicPr>
        <p:blipFill>
          <a:blip r:embed="rId9"/>
          <a:stretch>
            <a:fillRect/>
          </a:stretch>
        </p:blipFill>
        <p:spPr>
          <a:xfrm>
            <a:off x="407670" y="3785870"/>
            <a:ext cx="3077845" cy="2054225"/>
          </a:xfrm>
          <a:prstGeom prst="rect">
            <a:avLst/>
          </a:prstGeom>
          <a:noFill/>
          <a:ln w="9525">
            <a:noFill/>
          </a:ln>
        </p:spPr>
      </p:pic>
      <p:sp>
        <p:nvSpPr>
          <p:cNvPr id="6" name="右箭头 5"/>
          <p:cNvSpPr/>
          <p:nvPr/>
        </p:nvSpPr>
        <p:spPr>
          <a:xfrm>
            <a:off x="3559175" y="4627245"/>
            <a:ext cx="503555" cy="2882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4" name="图片 103"/>
          <p:cNvPicPr/>
          <p:nvPr/>
        </p:nvPicPr>
        <p:blipFill>
          <a:blip r:embed="rId10"/>
          <a:stretch>
            <a:fillRect/>
          </a:stretch>
        </p:blipFill>
        <p:spPr>
          <a:xfrm>
            <a:off x="4084955" y="3873500"/>
            <a:ext cx="3330575" cy="1978660"/>
          </a:xfrm>
          <a:prstGeom prst="rect">
            <a:avLst/>
          </a:prstGeom>
          <a:noFill/>
          <a:ln w="9525">
            <a:noFill/>
          </a:ln>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263663" y="332656"/>
              <a:ext cx="1605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基础</a:t>
              </a:r>
              <a:r>
                <a:rPr lang="zh-CN" altLang="en-US" sz="2800" dirty="0">
                  <a:solidFill>
                    <a:schemeClr val="bg1">
                      <a:lumMod val="85000"/>
                    </a:schemeClr>
                  </a:solidFill>
                  <a:cs typeface="+mn-ea"/>
                  <a:sym typeface="+mn-lt"/>
                </a:rPr>
                <a:t>配置</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7" name="文本框 6"/>
          <p:cNvSpPr txBox="1"/>
          <p:nvPr/>
        </p:nvSpPr>
        <p:spPr>
          <a:xfrm>
            <a:off x="407670" y="1341120"/>
            <a:ext cx="7627620" cy="4564380"/>
          </a:xfrm>
          <a:prstGeom prst="rect">
            <a:avLst/>
          </a:prstGeom>
          <a:noFill/>
        </p:spPr>
        <p:txBody>
          <a:bodyPr wrap="square" rtlCol="0" anchor="t">
            <a:spAutoFit/>
          </a:bodyPr>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node</a:t>
            </a:r>
            <a:r>
              <a:rPr lang="zh-CN" altLang="en-US" sz="1400" dirty="0" smtClean="0">
                <a:solidFill>
                  <a:schemeClr val="bg1"/>
                </a:solidFill>
                <a:latin typeface="Arial" panose="020B0604020202020204" pitchFamily="34" charset="0"/>
                <a:ea typeface="微软雅黑" panose="020B0503020204020204" pitchFamily="34" charset="-122"/>
              </a:rPr>
              <a:t>版本</a:t>
            </a:r>
            <a:r>
              <a:rPr lang="en-US" altLang="zh-CN" sz="1400" dirty="0" smtClean="0">
                <a:solidFill>
                  <a:schemeClr val="bg1"/>
                </a:solidFill>
                <a:latin typeface="Arial" panose="020B0604020202020204" pitchFamily="34" charset="0"/>
                <a:ea typeface="微软雅黑" panose="020B0503020204020204" pitchFamily="34" charset="-122"/>
              </a:rPr>
              <a:t> v14.19.1</a:t>
            </a:r>
            <a:endParaRPr lang="en-US" altLang="zh-CN"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npm 6.x</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npm create vite@latest my-vue-app --template vue</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npm 7+, extra double-dash is needed:</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npm create vite@latest my-vue-app -- --template vue</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yarn</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yarn create vite my-vue-app --template vue</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pnpm</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pnpm create vite my-vue-app --template vue</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npm i @types/node</a:t>
            </a:r>
            <a:endParaRPr lang="en-US" altLang="zh-CN"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npm i @vitejs/plugin-vue</a:t>
            </a:r>
            <a:endParaRPr lang="en-US" altLang="zh-CN" sz="1400" dirty="0" smtClean="0">
              <a:solidFill>
                <a:schemeClr val="bg1"/>
              </a:solidFill>
              <a:latin typeface="Arial" panose="020B0604020202020204" pitchFamily="34" charset="0"/>
              <a:ea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46" y="-315635"/>
            <a:ext cx="11928653" cy="7173635"/>
            <a:chOff x="263346" y="-315635"/>
            <a:chExt cx="11928653"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263346" y="333291"/>
              <a:ext cx="2869565"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tsconfig.json配置</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4" name="文本框 3"/>
          <p:cNvSpPr txBox="1"/>
          <p:nvPr/>
        </p:nvSpPr>
        <p:spPr>
          <a:xfrm>
            <a:off x="299720" y="1124585"/>
            <a:ext cx="11592560" cy="22489160"/>
          </a:xfrm>
          <a:prstGeom prst="rect">
            <a:avLst/>
          </a:prstGeom>
          <a:noFill/>
        </p:spPr>
        <p:txBody>
          <a:bodyPr wrap="square" rtlCol="0" anchor="t">
            <a:spAutoFit/>
          </a:bodyPr>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"compilerOptions":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其实ESNext是一个泛指, 它永远指向下一个版本. 比如当前最新版本是ES2020, 那么ESNext指的就是2021年6月将要发布的标准.</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"target": "ESNext", // // 指定ECMAScript目标版本 "ES3"（默认）， "ES5"， "ES6"/ "ES2015"， "ES2016"， "ES2017"或 "ESNext"</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"useDefineForClassFields": true,</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"module": "ESNext", // // 设置程序的模块系统， "None"， "CommonJS"， "AMD"， "System"， "UMD"， "ES6"或 "ES2015", "ESNext", "ES2020"，只有 "AMD"和 "System"能和 --outFile一起使用，"ES6"和 "ES2015"可使用在目标输出为 "ES5"或更低的情况下。默认值：target === "ES6" ? "ES6" : "commonjs"</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"moduleResolution": "Node", // 模块解析策略，ts默认用node的解析策略，即相对的方式导入</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"strict": true, //启用所有严格类型检查选项。启用 --strict相当于启用 --noImplicitAny, --noImplicitThis, --alwaysStrict， --strictNullChecks和 --strictFunctionTypes和--strictPropertyInitialization</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"jsx": "preserve",//在 `.tsx`文件里支持JSX： `"React"`或 `"Preserve"`</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"noUnusedLocals": true, // 若有未使用的局部变量则抛错</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"sourceMap": true, //生成目标文件的sourceMap文件</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"resolveJsonModule": true, //允许导入扩展名为“.json”的模块</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"isolatedModules": true, //将每个文件作为单独的模块（与“ts.transpileModule”类似）。 vite中必须为true 这是因为 esbuild 只执行没有类型信息的转译，它并不支持某些特性，如 const enum 和隐式类型导入。你必须在 tsconfig.json 中的 compilerOptions 下设置 "isolatedModules": true。如此做，TS 会警告你不要使用隔离（isolated）转译的功能。然而，一些库（如：vue）不能很好地与 "isolatedModules": true 共同工作。你可以在上游仓库修复好之前暂时使用 "skipLibCheck": true 来缓解这个错误。</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"esModuleInterop": true, // 允许module.exports=xxx 导出，由import from 导入.因为很多老的js库使用了commonjs的导出方式，并且没有导出default属性</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"lib": [ //TS需要引用的库，即声明文件，es5 默认引用dom、es5、scripthost,</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"ESNext",</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"DOM"</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"lib": [如需要使用es的高级版本特性，通常都需要配置，如es8的数组新特性需要引入"ES2019.Array",</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"DOM",</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"ES2015",</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"ScriptHost",</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"ES2019.Array"</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"skipLibCheck": true, //忽略所有的声明文件（ *.d.ts）的类型检查</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👆是初始化默认配置</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在ts中导入js模块会报错找不到类型声明</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仅设置 "allowJs": true 即可</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注：allowJs设置true时，下方include不可以加入'src/**\/*.js'，否则报错'无法写入文件xx因为它会覆盖输入文件'</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总结：和 "include": ["src/**\/*.js"] 没有任何关系</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"allowJs": true, // 允许编译器编译JS，JSX文件</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"baseUrl": "./", // 解析非相对模块的基地址，默认是当前目录</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"typeRoots":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"node_modules/@types" // 默认会从'node_modules/@types'路径去引入声明文件</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"types": ["node"] // 仅引入'node'模块</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"paths"是相对于"baseUrl"进行解析</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在vite.config里配置了路径别名resolve.alias，为了让编译 ts 时也能够解析对应的路径，我们还需要配置 paths 选项</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"paths": { // 模块名到基于 baseUrl的路径映射的列表,相对于"baseUrl"进行解析,配和vite.dev.config.js里面的resolve:{alias:{}}用</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"src/*"</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"include": [ //指定需要编译处理的文件列表，支持 glob 模式匹配，文件的解析路径相对于当前项目的 tsconfig.json 文件位置</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"src/**/*.ts",</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"src/**/*.d.ts",</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"src/**/*.tsx",</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"src/**/*.vue"</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 references属性是 TypeScript 3.0 的新特性，允许将 TypeScript 程序拆分结构化(即拆成多个文件，分别配置不同的部分)。</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"references":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"path": "./tsconfig.node.json"</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  ]</a:t>
            </a:r>
            <a:endParaRPr lang="zh-CN" altLang="en-US" sz="1600" dirty="0" smtClean="0">
              <a:solidFill>
                <a:schemeClr val="tx1"/>
              </a:solidFill>
              <a:latin typeface="Arial" panose="020B0604020202020204" pitchFamily="34" charset="0"/>
              <a:ea typeface="微软雅黑" panose="020B0503020204020204" pitchFamily="34" charset="-122"/>
            </a:endParaRPr>
          </a:p>
          <a:p>
            <a:pPr>
              <a:lnSpc>
                <a:spcPct val="130000"/>
              </a:lnSpc>
            </a:pPr>
            <a:r>
              <a:rPr lang="zh-CN" altLang="en-US" sz="1600" dirty="0" smtClean="0">
                <a:solidFill>
                  <a:schemeClr val="tx1"/>
                </a:solidFill>
                <a:latin typeface="Arial" panose="020B0604020202020204" pitchFamily="34" charset="0"/>
                <a:ea typeface="微软雅黑" panose="020B0503020204020204" pitchFamily="34" charset="-122"/>
              </a:rPr>
              <a:t>}</a:t>
            </a:r>
            <a:endParaRPr lang="zh-CN" altLang="en-US" sz="1600" dirty="0" smtClean="0">
              <a:solidFill>
                <a:schemeClr val="tx1"/>
              </a:solidFill>
              <a:latin typeface="Arial" panose="020B0604020202020204" pitchFamily="34" charset="0"/>
              <a:ea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3" name="文本框 2"/>
            <p:cNvSpPr txBox="1"/>
            <p:nvPr/>
          </p:nvSpPr>
          <p:spPr>
            <a:xfrm>
              <a:off x="263687" y="332656"/>
              <a:ext cx="23164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环境</a:t>
              </a:r>
              <a:r>
                <a:rPr lang="zh-CN" altLang="en-US" sz="2800" dirty="0">
                  <a:solidFill>
                    <a:schemeClr val="bg1">
                      <a:lumMod val="85000"/>
                    </a:schemeClr>
                  </a:solidFill>
                  <a:cs typeface="+mn-ea"/>
                  <a:sym typeface="+mn-lt"/>
                </a:rPr>
                <a:t>变量配置</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4" name="文本框 3"/>
          <p:cNvSpPr txBox="1"/>
          <p:nvPr/>
        </p:nvSpPr>
        <p:spPr>
          <a:xfrm>
            <a:off x="299720" y="1341120"/>
            <a:ext cx="11592560" cy="890905"/>
          </a:xfrm>
          <a:prstGeom prst="rect">
            <a:avLst/>
          </a:prstGeom>
          <a:noFill/>
        </p:spPr>
        <p:txBody>
          <a:bodyPr wrap="square" rtlCol="0" anchor="t">
            <a:spAutoFit/>
          </a:bodyPr>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rPr>
              <a:t>第一步：新建</a:t>
            </a:r>
            <a:r>
              <a:rPr lang="en-US" altLang="zh-CN" sz="1600" dirty="0" smtClean="0">
                <a:solidFill>
                  <a:schemeClr val="bg1"/>
                </a:solidFill>
                <a:latin typeface="Arial" panose="020B0604020202020204" pitchFamily="34" charset="0"/>
                <a:ea typeface="微软雅黑" panose="020B0503020204020204" pitchFamily="34" charset="-122"/>
              </a:rPr>
              <a:t> .env.development ; </a:t>
            </a:r>
            <a:r>
              <a:rPr lang="en-US" altLang="zh-CN" sz="1600" dirty="0">
                <a:solidFill>
                  <a:schemeClr val="bg1"/>
                </a:solidFill>
                <a:latin typeface="Arial" panose="020B0604020202020204" pitchFamily="34" charset="0"/>
              </a:rPr>
              <a:t>.env.production</a:t>
            </a:r>
            <a:r>
              <a:rPr lang="en-US" altLang="zh-CN" sz="1600" dirty="0">
                <a:solidFill>
                  <a:schemeClr val="bg1"/>
                </a:solidFill>
                <a:cs typeface="+mn-ea"/>
                <a:sym typeface="+mn-lt"/>
              </a:rPr>
              <a:t> </a:t>
            </a:r>
            <a:r>
              <a:rPr lang="en-US" altLang="zh-CN" sz="1600" dirty="0">
                <a:solidFill>
                  <a:schemeClr val="bg1">
                    <a:lumMod val="85000"/>
                  </a:schemeClr>
                </a:solidFill>
                <a:cs typeface="+mn-ea"/>
                <a:sym typeface="+mn-lt"/>
              </a:rPr>
              <a:t> </a:t>
            </a:r>
            <a:r>
              <a:rPr lang="zh-CN" altLang="en-US" sz="1600" dirty="0">
                <a:solidFill>
                  <a:schemeClr val="bg1">
                    <a:lumMod val="85000"/>
                  </a:schemeClr>
                </a:solidFill>
                <a:cs typeface="+mn-ea"/>
                <a:sym typeface="+mn-lt"/>
              </a:rPr>
              <a:t>文件；</a:t>
            </a:r>
            <a:endParaRPr lang="zh-CN" altLang="en-US" sz="1600" dirty="0">
              <a:solidFill>
                <a:schemeClr val="bg1">
                  <a:lumMod val="85000"/>
                </a:schemeClr>
              </a:solidFill>
              <a:cs typeface="+mn-ea"/>
              <a:sym typeface="+mn-lt"/>
            </a:endParaRPr>
          </a:p>
          <a:p>
            <a:pPr>
              <a:lnSpc>
                <a:spcPct val="130000"/>
              </a:lnSpc>
            </a:pPr>
            <a:r>
              <a:rPr lang="zh-CN" altLang="en-US" sz="1600" dirty="0">
                <a:solidFill>
                  <a:schemeClr val="bg1">
                    <a:lumMod val="85000"/>
                  </a:schemeClr>
                </a:solidFill>
                <a:cs typeface="+mn-ea"/>
                <a:sym typeface="+mn-lt"/>
              </a:rPr>
              <a:t>第二</a:t>
            </a:r>
            <a:r>
              <a:rPr lang="zh-CN" altLang="en-US" sz="1600" dirty="0">
                <a:solidFill>
                  <a:schemeClr val="bg1">
                    <a:lumMod val="85000"/>
                  </a:schemeClr>
                </a:solidFill>
                <a:cs typeface="+mn-ea"/>
                <a:sym typeface="+mn-lt"/>
              </a:rPr>
              <a:t>步：</a:t>
            </a:r>
            <a:endParaRPr lang="zh-CN" altLang="en-US" sz="1600" dirty="0">
              <a:solidFill>
                <a:schemeClr val="bg1">
                  <a:lumMod val="85000"/>
                </a:schemeClr>
              </a:solidFill>
              <a:cs typeface="+mn-ea"/>
              <a:sym typeface="+mn-lt"/>
            </a:endParaRPr>
          </a:p>
          <a:p>
            <a:pPr lvl="2">
              <a:lnSpc>
                <a:spcPct val="130000"/>
              </a:lnSpc>
            </a:pPr>
            <a:endParaRPr lang="en-US" altLang="zh-CN" sz="800" dirty="0">
              <a:solidFill>
                <a:schemeClr val="bg1">
                  <a:lumMod val="85000"/>
                </a:schemeClr>
              </a:solidFill>
              <a:cs typeface="+mn-ea"/>
              <a:sym typeface="+mn-lt"/>
            </a:endParaRPr>
          </a:p>
        </p:txBody>
      </p:sp>
      <p:pic>
        <p:nvPicPr>
          <p:cNvPr id="10" name="图片 9"/>
          <p:cNvPicPr>
            <a:picLocks noChangeAspect="1"/>
          </p:cNvPicPr>
          <p:nvPr>
            <p:custDataLst>
              <p:tags r:id="rId8"/>
            </p:custDataLst>
          </p:nvPr>
        </p:nvPicPr>
        <p:blipFill>
          <a:blip r:embed="rId9"/>
          <a:stretch>
            <a:fillRect/>
          </a:stretch>
        </p:blipFill>
        <p:spPr>
          <a:xfrm>
            <a:off x="407670" y="2205355"/>
            <a:ext cx="4977765" cy="3702050"/>
          </a:xfrm>
          <a:prstGeom prst="rect">
            <a:avLst/>
          </a:prstGeom>
        </p:spPr>
      </p:pic>
      <p:sp>
        <p:nvSpPr>
          <p:cNvPr id="11" name="文本框 10"/>
          <p:cNvSpPr txBox="1"/>
          <p:nvPr/>
        </p:nvSpPr>
        <p:spPr>
          <a:xfrm>
            <a:off x="5880100" y="2277110"/>
            <a:ext cx="6096000" cy="1050290"/>
          </a:xfrm>
          <a:prstGeom prst="rect">
            <a:avLst/>
          </a:prstGeom>
          <a:noFill/>
        </p:spPr>
        <p:txBody>
          <a:bodyPr wrap="square" rtlCol="0" anchor="t">
            <a:spAutoFit/>
          </a:bodyPr>
          <a:p>
            <a:pPr>
              <a:lnSpc>
                <a:spcPct val="130000"/>
              </a:lnSpc>
            </a:pPr>
            <a:r>
              <a:rPr lang="en-US" altLang="zh-CN" sz="1200" dirty="0" smtClean="0">
                <a:solidFill>
                  <a:schemeClr val="bg1"/>
                </a:solidFill>
                <a:latin typeface="Arial" panose="020B0604020202020204" pitchFamily="34" charset="0"/>
                <a:ea typeface="微软雅黑" panose="020B0503020204020204" pitchFamily="34" charset="-122"/>
                <a:sym typeface="+mn-ea"/>
              </a:rPr>
              <a:t>.env.XXXX </a:t>
            </a:r>
            <a:r>
              <a:rPr lang="zh-CN" altLang="en-US" sz="1200" dirty="0" smtClean="0">
                <a:solidFill>
                  <a:schemeClr val="bg1"/>
                </a:solidFill>
                <a:latin typeface="Arial" panose="020B0604020202020204" pitchFamily="34" charset="0"/>
                <a:ea typeface="微软雅黑" panose="020B0503020204020204" pitchFamily="34" charset="-122"/>
                <a:sym typeface="+mn-ea"/>
              </a:rPr>
              <a:t>文件下</a:t>
            </a:r>
            <a:r>
              <a:rPr lang="en-US" altLang="zh-CN" sz="1200" dirty="0" smtClean="0">
                <a:solidFill>
                  <a:schemeClr val="bg1"/>
                </a:solidFill>
                <a:latin typeface="Arial" panose="020B0604020202020204" pitchFamily="34" charset="0"/>
                <a:ea typeface="微软雅黑" panose="020B0503020204020204" pitchFamily="34" charset="-122"/>
                <a:sym typeface="+mn-ea"/>
              </a:rPr>
              <a:t> </a:t>
            </a:r>
            <a:r>
              <a:rPr lang="zh-CN" altLang="en-US" sz="1200" dirty="0" smtClean="0">
                <a:solidFill>
                  <a:schemeClr val="bg1"/>
                </a:solidFill>
                <a:latin typeface="Arial" panose="020B0604020202020204" pitchFamily="34" charset="0"/>
                <a:ea typeface="微软雅黑" panose="020B0503020204020204" pitchFamily="34" charset="-122"/>
                <a:sym typeface="+mn-ea"/>
              </a:rPr>
              <a:t>想要展示给客户端</a:t>
            </a:r>
            <a:r>
              <a:rPr lang="en-US" altLang="zh-CN" sz="1200" dirty="0" smtClean="0">
                <a:solidFill>
                  <a:schemeClr val="bg1"/>
                </a:solidFill>
                <a:latin typeface="Arial" panose="020B0604020202020204" pitchFamily="34" charset="0"/>
                <a:ea typeface="微软雅黑" panose="020B0503020204020204" pitchFamily="34" charset="-122"/>
                <a:sym typeface="+mn-ea"/>
              </a:rPr>
              <a:t>  </a:t>
            </a:r>
            <a:r>
              <a:rPr lang="zh-CN" altLang="en-US" sz="1200" dirty="0" smtClean="0">
                <a:solidFill>
                  <a:schemeClr val="bg1"/>
                </a:solidFill>
                <a:latin typeface="Arial" panose="020B0604020202020204" pitchFamily="34" charset="0"/>
                <a:ea typeface="微软雅黑" panose="020B0503020204020204" pitchFamily="34" charset="-122"/>
                <a:sym typeface="+mn-ea"/>
              </a:rPr>
              <a:t>需要在变量前加前缀</a:t>
            </a:r>
            <a:r>
              <a:rPr lang="en-US" altLang="zh-CN" sz="1200" dirty="0" smtClean="0">
                <a:solidFill>
                  <a:schemeClr val="bg1"/>
                </a:solidFill>
                <a:latin typeface="Arial" panose="020B0604020202020204" pitchFamily="34" charset="0"/>
                <a:ea typeface="微软雅黑" panose="020B0503020204020204" pitchFamily="34" charset="-122"/>
                <a:sym typeface="+mn-ea"/>
              </a:rPr>
              <a:t> </a:t>
            </a:r>
            <a:r>
              <a:rPr lang="zh-CN" altLang="en-US" sz="1200" dirty="0" smtClean="0">
                <a:solidFill>
                  <a:schemeClr val="bg1"/>
                </a:solidFill>
                <a:latin typeface="Arial" panose="020B0604020202020204" pitchFamily="34" charset="0"/>
                <a:ea typeface="微软雅黑" panose="020B0503020204020204" pitchFamily="34" charset="-122"/>
                <a:sym typeface="+mn-ea"/>
              </a:rPr>
              <a:t>默认是</a:t>
            </a:r>
            <a:r>
              <a:rPr lang="en-US" altLang="zh-CN" sz="1200" dirty="0" smtClean="0">
                <a:solidFill>
                  <a:schemeClr val="bg1"/>
                </a:solidFill>
                <a:latin typeface="Arial" panose="020B0604020202020204" pitchFamily="34" charset="0"/>
                <a:ea typeface="微软雅黑" panose="020B0503020204020204" pitchFamily="34" charset="-122"/>
                <a:sym typeface="+mn-ea"/>
              </a:rPr>
              <a:t> VITE_XXXX</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200" dirty="0" smtClean="0">
                <a:solidFill>
                  <a:schemeClr val="bg1"/>
                </a:solidFill>
                <a:latin typeface="Arial" panose="020B0604020202020204" pitchFamily="34" charset="0"/>
                <a:ea typeface="微软雅黑" panose="020B0503020204020204" pitchFamily="34" charset="-122"/>
              </a:rPr>
              <a:t>也可以在</a:t>
            </a:r>
            <a:r>
              <a:rPr lang="en-US" altLang="zh-CN" sz="1200" dirty="0" smtClean="0">
                <a:solidFill>
                  <a:schemeClr val="bg1"/>
                </a:solidFill>
                <a:latin typeface="Arial" panose="020B0604020202020204" pitchFamily="34" charset="0"/>
                <a:ea typeface="微软雅黑" panose="020B0503020204020204" pitchFamily="34" charset="-122"/>
              </a:rPr>
              <a:t> defineConfig</a:t>
            </a:r>
            <a:r>
              <a:rPr lang="zh-CN" altLang="en-US" sz="1200" dirty="0" smtClean="0">
                <a:solidFill>
                  <a:schemeClr val="bg1"/>
                </a:solidFill>
                <a:latin typeface="Arial" panose="020B0604020202020204" pitchFamily="34" charset="0"/>
                <a:ea typeface="微软雅黑" panose="020B0503020204020204" pitchFamily="34" charset="-122"/>
              </a:rPr>
              <a:t>里面添加</a:t>
            </a:r>
            <a:r>
              <a:rPr lang="en-US" altLang="zh-CN" sz="1200" dirty="0" smtClean="0">
                <a:solidFill>
                  <a:schemeClr val="bg1"/>
                </a:solidFill>
                <a:latin typeface="Arial" panose="020B0604020202020204" pitchFamily="34" charset="0"/>
                <a:ea typeface="微软雅黑" panose="020B0503020204020204" pitchFamily="34" charset="-122"/>
              </a:rPr>
              <a:t> </a:t>
            </a:r>
            <a:r>
              <a:rPr lang="zh-CN" altLang="en-US" sz="1200" dirty="0" smtClean="0">
                <a:solidFill>
                  <a:schemeClr val="bg1"/>
                </a:solidFill>
                <a:latin typeface="Arial" panose="020B0604020202020204" pitchFamily="34" charset="0"/>
                <a:ea typeface="微软雅黑" panose="020B0503020204020204" pitchFamily="34" charset="-122"/>
              </a:rPr>
              <a:t>envPrefix:"自定义变量（</a:t>
            </a:r>
            <a:r>
              <a:rPr lang="zh-CN" altLang="en-US" sz="1200" dirty="0" smtClean="0">
                <a:solidFill>
                  <a:schemeClr val="bg1"/>
                </a:solidFill>
                <a:latin typeface="Arial" panose="020B0604020202020204" pitchFamily="34" charset="0"/>
                <a:ea typeface="微软雅黑" panose="020B0503020204020204" pitchFamily="34" charset="-122"/>
              </a:rPr>
              <a:t>规范大写）" // 配置vite注入客户端环境变量校验的env前缀</a:t>
            </a:r>
            <a:endParaRPr lang="zh-CN" altLang="en-US" sz="12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en-US" altLang="zh-CN" sz="1200" dirty="0" smtClean="0">
              <a:solidFill>
                <a:schemeClr val="bg1"/>
              </a:solidFill>
              <a:latin typeface="Arial" panose="020B0604020202020204" pitchFamily="34" charset="0"/>
              <a:ea typeface="微软雅黑" panose="020B0503020204020204" pitchFamily="3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3" name="文本框 2"/>
            <p:cNvSpPr txBox="1"/>
            <p:nvPr/>
          </p:nvSpPr>
          <p:spPr>
            <a:xfrm>
              <a:off x="335125" y="332656"/>
              <a:ext cx="429196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vite引入scss全局变量详解</a:t>
              </a:r>
              <a:endParaRPr lang="en-US" altLang="zh-CN"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890611" cy="45719"/>
              <a:chOff x="3114200" y="3904019"/>
              <a:chExt cx="5611979"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14200"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4" name="文本框 3"/>
          <p:cNvSpPr txBox="1"/>
          <p:nvPr>
            <p:custDataLst>
              <p:tags r:id="rId8"/>
            </p:custDataLst>
          </p:nvPr>
        </p:nvSpPr>
        <p:spPr>
          <a:xfrm>
            <a:off x="335280" y="1341120"/>
            <a:ext cx="11592560" cy="1370965"/>
          </a:xfrm>
          <a:prstGeom prst="rect">
            <a:avLst/>
          </a:prstGeom>
          <a:noFill/>
        </p:spPr>
        <p:txBody>
          <a:bodyPr wrap="square" rtlCol="0" anchor="t">
            <a:spAutoFit/>
          </a:bodyPr>
          <a:p>
            <a:pPr>
              <a:lnSpc>
                <a:spcPct val="130000"/>
              </a:lnSpc>
            </a:pPr>
            <a:r>
              <a:rPr lang="zh-CN" sz="1600" dirty="0">
                <a:solidFill>
                  <a:schemeClr val="bg1"/>
                </a:solidFill>
                <a:latin typeface="Arial" panose="020B0604020202020204" pitchFamily="34" charset="0"/>
              </a:rPr>
              <a:t>第一步：</a:t>
            </a:r>
            <a:r>
              <a:rPr sz="1600" dirty="0">
                <a:solidFill>
                  <a:schemeClr val="bg1"/>
                </a:solidFill>
                <a:latin typeface="Arial" panose="020B0604020202020204" pitchFamily="34" charset="0"/>
              </a:rPr>
              <a:t>npm install node-sass sass-loader sass -D</a:t>
            </a:r>
            <a:endParaRPr sz="1600" dirty="0">
              <a:solidFill>
                <a:schemeClr val="bg1"/>
              </a:solidFill>
              <a:latin typeface="Arial" panose="020B0604020202020204" pitchFamily="34" charset="0"/>
            </a:endParaRPr>
          </a:p>
          <a:p>
            <a:pPr>
              <a:lnSpc>
                <a:spcPct val="130000"/>
              </a:lnSpc>
            </a:pPr>
            <a:r>
              <a:rPr lang="zh-CN" sz="1600" dirty="0">
                <a:solidFill>
                  <a:schemeClr val="bg1"/>
                </a:solidFill>
                <a:latin typeface="Arial" panose="020B0604020202020204" pitchFamily="34" charset="0"/>
              </a:rPr>
              <a:t>第二</a:t>
            </a:r>
            <a:r>
              <a:rPr lang="zh-CN" sz="1600" dirty="0">
                <a:solidFill>
                  <a:schemeClr val="bg1"/>
                </a:solidFill>
                <a:latin typeface="Arial" panose="020B0604020202020204" pitchFamily="34" charset="0"/>
              </a:rPr>
              <a:t>步：在src\assets\style文件夹下面创建global.scss文件</a:t>
            </a:r>
            <a:endParaRPr lang="zh-CN" sz="1600" dirty="0">
              <a:solidFill>
                <a:schemeClr val="bg1"/>
              </a:solidFill>
              <a:latin typeface="Arial" panose="020B0604020202020204" pitchFamily="34" charset="0"/>
            </a:endParaRPr>
          </a:p>
          <a:p>
            <a:pPr>
              <a:lnSpc>
                <a:spcPct val="130000"/>
              </a:lnSpc>
            </a:pPr>
            <a:r>
              <a:rPr lang="zh-CN" sz="1600" dirty="0">
                <a:solidFill>
                  <a:schemeClr val="bg1"/>
                </a:solidFill>
                <a:latin typeface="Arial" panose="020B0604020202020204" pitchFamily="34" charset="0"/>
              </a:rPr>
              <a:t>第三步：在vite.config.ts/vite.config.js中</a:t>
            </a:r>
            <a:r>
              <a:rPr lang="zh-CN" sz="1600" dirty="0">
                <a:solidFill>
                  <a:schemeClr val="bg1"/>
                </a:solidFill>
                <a:latin typeface="Arial" panose="020B0604020202020204" pitchFamily="34" charset="0"/>
              </a:rPr>
              <a:t>配置</a:t>
            </a:r>
            <a:endParaRPr lang="zh-CN" sz="1600" dirty="0">
              <a:solidFill>
                <a:schemeClr val="bg1"/>
              </a:solidFill>
              <a:latin typeface="Arial" panose="020B0604020202020204" pitchFamily="34" charset="0"/>
            </a:endParaRPr>
          </a:p>
          <a:p>
            <a:pPr>
              <a:lnSpc>
                <a:spcPct val="130000"/>
              </a:lnSpc>
            </a:pPr>
            <a:endParaRPr lang="zh-CN" sz="1600" dirty="0">
              <a:solidFill>
                <a:schemeClr val="bg1"/>
              </a:solidFill>
              <a:latin typeface="Arial" panose="020B0604020202020204" pitchFamily="34" charset="0"/>
            </a:endParaRPr>
          </a:p>
        </p:txBody>
      </p:sp>
      <p:pic>
        <p:nvPicPr>
          <p:cNvPr id="5" name="图片 4"/>
          <p:cNvPicPr>
            <a:picLocks noChangeAspect="1"/>
          </p:cNvPicPr>
          <p:nvPr/>
        </p:nvPicPr>
        <p:blipFill>
          <a:blip r:embed="rId9"/>
          <a:stretch>
            <a:fillRect/>
          </a:stretch>
        </p:blipFill>
        <p:spPr>
          <a:xfrm>
            <a:off x="335280" y="2493010"/>
            <a:ext cx="5396230" cy="2900680"/>
          </a:xfrm>
          <a:prstGeom prst="rect">
            <a:avLst/>
          </a:prstGeom>
        </p:spPr>
      </p:pic>
      <p:pic>
        <p:nvPicPr>
          <p:cNvPr id="6" name="图片 5"/>
          <p:cNvPicPr>
            <a:picLocks noChangeAspect="1"/>
          </p:cNvPicPr>
          <p:nvPr/>
        </p:nvPicPr>
        <p:blipFill>
          <a:blip r:embed="rId10"/>
          <a:stretch>
            <a:fillRect/>
          </a:stretch>
        </p:blipFill>
        <p:spPr>
          <a:xfrm>
            <a:off x="335280" y="5517515"/>
            <a:ext cx="4307840" cy="1089660"/>
          </a:xfrm>
          <a:prstGeom prst="rect">
            <a:avLst/>
          </a:prstGeom>
        </p:spPr>
      </p:pic>
      <p:pic>
        <p:nvPicPr>
          <p:cNvPr id="9" name="图片 8"/>
          <p:cNvPicPr>
            <a:picLocks noChangeAspect="1"/>
          </p:cNvPicPr>
          <p:nvPr/>
        </p:nvPicPr>
        <p:blipFill>
          <a:blip r:embed="rId11"/>
          <a:stretch>
            <a:fillRect/>
          </a:stretch>
        </p:blipFill>
        <p:spPr>
          <a:xfrm>
            <a:off x="6671945" y="4437380"/>
            <a:ext cx="3877945" cy="1876425"/>
          </a:xfrm>
          <a:prstGeom prst="rect">
            <a:avLst/>
          </a:prstGeom>
        </p:spPr>
      </p:pic>
      <p:pic>
        <p:nvPicPr>
          <p:cNvPr id="11" name="图片 10"/>
          <p:cNvPicPr>
            <a:picLocks noChangeAspect="1"/>
          </p:cNvPicPr>
          <p:nvPr/>
        </p:nvPicPr>
        <p:blipFill>
          <a:blip r:embed="rId12"/>
          <a:stretch>
            <a:fillRect/>
          </a:stretch>
        </p:blipFill>
        <p:spPr>
          <a:xfrm>
            <a:off x="6678295" y="1845310"/>
            <a:ext cx="3864610" cy="224218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3" name="文本框 2"/>
            <p:cNvSpPr txBox="1"/>
            <p:nvPr/>
          </p:nvSpPr>
          <p:spPr>
            <a:xfrm>
              <a:off x="263371" y="332656"/>
              <a:ext cx="567372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开启css的sourceMap（文件索引）</a:t>
              </a:r>
              <a:endParaRPr lang="en-US" altLang="zh-CN"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890611" cy="45719"/>
              <a:chOff x="3114200" y="3904019"/>
              <a:chExt cx="5611979"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14200"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pic>
        <p:nvPicPr>
          <p:cNvPr id="10" name="图片 9"/>
          <p:cNvPicPr>
            <a:picLocks noChangeAspect="1"/>
          </p:cNvPicPr>
          <p:nvPr>
            <p:custDataLst>
              <p:tags r:id="rId8"/>
            </p:custDataLst>
          </p:nvPr>
        </p:nvPicPr>
        <p:blipFill>
          <a:blip r:embed="rId9"/>
          <a:srcRect/>
          <a:stretch>
            <a:fillRect/>
          </a:stretch>
        </p:blipFill>
        <p:spPr>
          <a:xfrm>
            <a:off x="335280" y="1340485"/>
            <a:ext cx="5071745" cy="2454275"/>
          </a:xfrm>
          <a:prstGeom prst="rect">
            <a:avLst/>
          </a:prstGeom>
        </p:spPr>
      </p:pic>
      <p:pic>
        <p:nvPicPr>
          <p:cNvPr id="12" name="图片 11"/>
          <p:cNvPicPr>
            <a:picLocks noChangeAspect="1"/>
          </p:cNvPicPr>
          <p:nvPr>
            <p:custDataLst>
              <p:tags r:id="rId10"/>
            </p:custDataLst>
          </p:nvPr>
        </p:nvPicPr>
        <p:blipFill>
          <a:blip r:embed="rId11"/>
          <a:srcRect/>
          <a:stretch>
            <a:fillRect/>
          </a:stretch>
        </p:blipFill>
        <p:spPr>
          <a:xfrm>
            <a:off x="5937250" y="1340485"/>
            <a:ext cx="4701540" cy="2397125"/>
          </a:xfrm>
          <a:prstGeom prst="rect">
            <a:avLst/>
          </a:prstGeom>
        </p:spPr>
      </p:pic>
      <p:sp>
        <p:nvSpPr>
          <p:cNvPr id="13" name="右箭头 12"/>
          <p:cNvSpPr/>
          <p:nvPr/>
        </p:nvSpPr>
        <p:spPr>
          <a:xfrm>
            <a:off x="5520055" y="2276475"/>
            <a:ext cx="360045" cy="3600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12"/>
          <a:stretch>
            <a:fillRect/>
          </a:stretch>
        </p:blipFill>
        <p:spPr>
          <a:xfrm>
            <a:off x="6169025" y="4149090"/>
            <a:ext cx="4032885" cy="2356485"/>
          </a:xfrm>
          <a:prstGeom prst="rect">
            <a:avLst/>
          </a:prstGeom>
        </p:spPr>
      </p:pic>
      <p:sp>
        <p:nvSpPr>
          <p:cNvPr id="15" name="下箭头 14"/>
          <p:cNvSpPr/>
          <p:nvPr/>
        </p:nvSpPr>
        <p:spPr>
          <a:xfrm>
            <a:off x="8112760" y="3789045"/>
            <a:ext cx="360045" cy="36004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3" name="文本框 2"/>
            <p:cNvSpPr txBox="1"/>
            <p:nvPr/>
          </p:nvSpPr>
          <p:spPr>
            <a:xfrm>
              <a:off x="335761" y="332656"/>
              <a:ext cx="215836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vite</a:t>
              </a:r>
              <a:r>
                <a:rPr lang="zh-CN" altLang="en-US" sz="2800" dirty="0">
                  <a:solidFill>
                    <a:schemeClr val="bg1">
                      <a:lumMod val="85000"/>
                    </a:schemeClr>
                  </a:solidFill>
                  <a:cs typeface="+mn-ea"/>
                  <a:sym typeface="+mn-lt"/>
                </a:rPr>
                <a:t>分包</a:t>
              </a:r>
              <a:r>
                <a:rPr lang="zh-CN" altLang="en-US" sz="2800" dirty="0">
                  <a:solidFill>
                    <a:schemeClr val="bg1">
                      <a:lumMod val="85000"/>
                    </a:schemeClr>
                  </a:solidFill>
                  <a:cs typeface="+mn-ea"/>
                  <a:sym typeface="+mn-lt"/>
                </a:rPr>
                <a:t>策略</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890611" cy="45719"/>
              <a:chOff x="3114200" y="3904019"/>
              <a:chExt cx="5611979"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14200"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4" name="文本框 3"/>
          <p:cNvSpPr txBox="1"/>
          <p:nvPr/>
        </p:nvSpPr>
        <p:spPr>
          <a:xfrm>
            <a:off x="335280" y="1356995"/>
            <a:ext cx="11728450" cy="370840"/>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第一步：npm i postcss-cli postcss -D；</a:t>
            </a:r>
            <a:r>
              <a:rPr lang="en-US" altLang="zh-CN" sz="1400" dirty="0" smtClean="0">
                <a:solidFill>
                  <a:schemeClr val="bg1"/>
                </a:solidFill>
                <a:latin typeface="Arial" panose="020B0604020202020204" pitchFamily="34" charset="0"/>
                <a:ea typeface="微软雅黑" panose="020B0503020204020204" pitchFamily="34" charset="-122"/>
              </a:rPr>
              <a:t>npm i postcss-preset-env -D</a:t>
            </a:r>
            <a:r>
              <a:rPr lang="zh-CN" altLang="en-US" sz="1400" dirty="0" smtClean="0">
                <a:solidFill>
                  <a:schemeClr val="bg1"/>
                </a:solidFill>
                <a:latin typeface="Arial" panose="020B0604020202020204" pitchFamily="34" charset="0"/>
                <a:ea typeface="微软雅黑" panose="020B0503020204020204" pitchFamily="34" charset="-122"/>
              </a:rPr>
              <a:t>；</a:t>
            </a:r>
            <a:r>
              <a:rPr lang="en-US" altLang="zh-CN" sz="1400" dirty="0" smtClean="0">
                <a:solidFill>
                  <a:schemeClr val="bg1"/>
                </a:solidFill>
                <a:latin typeface="Arial" panose="020B0604020202020204" pitchFamily="34" charset="0"/>
                <a:ea typeface="微软雅黑" panose="020B0503020204020204" pitchFamily="34" charset="-122"/>
              </a:rPr>
              <a:t>//postcss</a:t>
            </a:r>
            <a:r>
              <a:rPr lang="zh-CN" altLang="en-US" sz="1400" dirty="0" smtClean="0">
                <a:solidFill>
                  <a:schemeClr val="bg1"/>
                </a:solidFill>
                <a:latin typeface="Arial" panose="020B0604020202020204" pitchFamily="34" charset="0"/>
                <a:ea typeface="微软雅黑" panose="020B0503020204020204" pitchFamily="34" charset="-122"/>
              </a:rPr>
              <a:t>的预设环境里面又包含很多</a:t>
            </a:r>
            <a:r>
              <a:rPr lang="zh-CN" altLang="en-US" sz="1400" dirty="0" smtClean="0">
                <a:solidFill>
                  <a:schemeClr val="bg1"/>
                </a:solidFill>
                <a:latin typeface="Arial" panose="020B0604020202020204" pitchFamily="34" charset="0"/>
                <a:ea typeface="微软雅黑" panose="020B0503020204020204" pitchFamily="34" charset="-122"/>
              </a:rPr>
              <a:t>插件</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3" name="文本框 2"/>
            <p:cNvSpPr txBox="1"/>
            <p:nvPr/>
          </p:nvSpPr>
          <p:spPr>
            <a:xfrm>
              <a:off x="470704" y="333291"/>
              <a:ext cx="166370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启用</a:t>
              </a:r>
              <a:r>
                <a:rPr lang="en-US" altLang="zh-CN" sz="2800" dirty="0">
                  <a:solidFill>
                    <a:schemeClr val="bg1">
                      <a:lumMod val="85000"/>
                    </a:schemeClr>
                  </a:solidFill>
                  <a:cs typeface="+mn-ea"/>
                  <a:sym typeface="+mn-lt"/>
                </a:rPr>
                <a:t>CDN</a:t>
              </a:r>
              <a:endParaRPr lang="en-US" altLang="zh-CN"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890611" cy="45719"/>
              <a:chOff x="3114200" y="3904019"/>
              <a:chExt cx="5611979"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14200"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4" name="文本框 3"/>
          <p:cNvSpPr txBox="1"/>
          <p:nvPr/>
        </p:nvSpPr>
        <p:spPr>
          <a:xfrm>
            <a:off x="335280" y="1341120"/>
            <a:ext cx="11728450" cy="650240"/>
          </a:xfrm>
          <a:prstGeom prst="rect">
            <a:avLst/>
          </a:prstGeom>
          <a:noFill/>
        </p:spPr>
        <p:txBody>
          <a:bodyPr wrap="square" rtlCol="0" anchor="t">
            <a:spAutoFit/>
          </a:bodyPr>
          <a:p>
            <a:pPr>
              <a:lnSpc>
                <a:spcPct val="130000"/>
              </a:lnSpc>
            </a:pPr>
            <a:r>
              <a:rPr lang="en-US" sz="1400" dirty="0" smtClean="0">
                <a:solidFill>
                  <a:schemeClr val="bg1"/>
                </a:solidFill>
                <a:latin typeface="Arial" panose="020B0604020202020204" pitchFamily="34" charset="0"/>
                <a:ea typeface="微软雅黑" panose="020B0503020204020204" pitchFamily="34" charset="-122"/>
                <a:sym typeface="+mn-ea"/>
              </a:rPr>
              <a:t>j</a:t>
            </a:r>
            <a:r>
              <a:rPr sz="1400" dirty="0" smtClean="0">
                <a:solidFill>
                  <a:schemeClr val="bg1"/>
                </a:solidFill>
                <a:latin typeface="Arial" panose="020B0604020202020204" pitchFamily="34" charset="0"/>
                <a:ea typeface="微软雅黑" panose="020B0503020204020204" pitchFamily="34" charset="-122"/>
                <a:sym typeface="+mn-ea"/>
              </a:rPr>
              <a:t>sdelivr</a:t>
            </a:r>
            <a:r>
              <a:rPr lang="zh-CN" sz="1400" dirty="0" smtClean="0">
                <a:solidFill>
                  <a:schemeClr val="bg1"/>
                </a:solidFill>
                <a:latin typeface="Arial" panose="020B0604020202020204" pitchFamily="34" charset="0"/>
                <a:ea typeface="微软雅黑" panose="020B0503020204020204" pitchFamily="34" charset="-122"/>
                <a:sym typeface="+mn-ea"/>
              </a:rPr>
              <a:t>：</a:t>
            </a:r>
            <a:r>
              <a:rPr sz="1400" dirty="0" smtClean="0">
                <a:solidFill>
                  <a:schemeClr val="bg1"/>
                </a:solidFill>
                <a:latin typeface="Arial" panose="020B0604020202020204" pitchFamily="34" charset="0"/>
                <a:ea typeface="微软雅黑" panose="020B0503020204020204" pitchFamily="34" charset="-122"/>
              </a:rPr>
              <a:t>https://www.jsdelivr.com/</a:t>
            </a:r>
            <a:endParaRPr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sz="1400" dirty="0" smtClean="0">
                <a:solidFill>
                  <a:schemeClr val="bg1"/>
                </a:solidFill>
                <a:latin typeface="Arial" panose="020B0604020202020204" pitchFamily="34" charset="0"/>
                <a:ea typeface="微软雅黑" panose="020B0503020204020204" pitchFamily="34" charset="-122"/>
              </a:rPr>
              <a:t>https://cdn.jsdelivr.net/gh/&lt;用户名&gt;/&lt;仓库名&gt;@[分支/版本号]/&lt;文件及路径&gt;</a:t>
            </a:r>
            <a:endParaRPr sz="1400" dirty="0" smtClean="0">
              <a:solidFill>
                <a:schemeClr val="bg1"/>
              </a:solidFill>
              <a:latin typeface="Arial" panose="020B0604020202020204" pitchFamily="34" charset="0"/>
              <a:ea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1"/>
              </p:custDataLst>
            </p:nvPr>
          </p:nvPicPr>
          <p:blipFill rotWithShape="1">
            <a:blip r:embed="rId2" cstate="screen"/>
            <a:srcRect/>
            <a:stretch>
              <a:fillRect/>
            </a:stretch>
          </p:blipFill>
          <p:spPr>
            <a:xfrm rot="15300000">
              <a:off x="392931" y="-390354"/>
              <a:ext cx="1819802" cy="1969240"/>
            </a:xfrm>
            <a:prstGeom prst="rect">
              <a:avLst/>
            </a:prstGeom>
          </p:spPr>
        </p:pic>
        <p:sp>
          <p:nvSpPr>
            <p:cNvPr id="3" name="文本框 2"/>
            <p:cNvSpPr txBox="1"/>
            <p:nvPr/>
          </p:nvSpPr>
          <p:spPr>
            <a:xfrm>
              <a:off x="335761" y="332656"/>
              <a:ext cx="2158365" cy="52197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vite</a:t>
              </a:r>
              <a:r>
                <a:rPr lang="zh-CN" altLang="en-US" sz="2800" dirty="0">
                  <a:solidFill>
                    <a:schemeClr val="bg1">
                      <a:lumMod val="85000"/>
                    </a:schemeClr>
                  </a:solidFill>
                  <a:cs typeface="+mn-ea"/>
                  <a:sym typeface="+mn-lt"/>
                </a:rPr>
                <a:t>分包</a:t>
              </a:r>
              <a:r>
                <a:rPr lang="zh-CN" altLang="en-US" sz="2800" dirty="0">
                  <a:solidFill>
                    <a:schemeClr val="bg1">
                      <a:lumMod val="85000"/>
                    </a:schemeClr>
                  </a:solidFill>
                  <a:cs typeface="+mn-ea"/>
                  <a:sym typeface="+mn-lt"/>
                </a:rPr>
                <a:t>策略</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890611" cy="45719"/>
              <a:chOff x="3114200" y="3904019"/>
              <a:chExt cx="5611979"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14200"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6"/>
              </p:custDataLst>
            </p:nvPr>
          </p:nvPicPr>
          <p:blipFill rotWithShape="1">
            <a:blip r:embed="rId7" cstate="screen"/>
            <a:srcRect/>
            <a:stretch>
              <a:fillRect/>
            </a:stretch>
          </p:blipFill>
          <p:spPr>
            <a:xfrm flipH="1">
              <a:off x="9739942" y="1484784"/>
              <a:ext cx="2452057" cy="5373216"/>
            </a:xfrm>
            <a:prstGeom prst="rect">
              <a:avLst/>
            </a:prstGeom>
          </p:spPr>
        </p:pic>
      </p:grpSp>
      <p:sp>
        <p:nvSpPr>
          <p:cNvPr id="4" name="文本框 3"/>
          <p:cNvSpPr txBox="1"/>
          <p:nvPr/>
        </p:nvSpPr>
        <p:spPr>
          <a:xfrm>
            <a:off x="335280" y="1356995"/>
            <a:ext cx="11728450" cy="1768475"/>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浏览器的缓存策略</a:t>
            </a: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a:t>
            </a:r>
            <a:r>
              <a:rPr lang="en-US" altLang="zh-CN" sz="1400" dirty="0" smtClean="0">
                <a:solidFill>
                  <a:schemeClr val="bg1"/>
                </a:solidFill>
                <a:latin typeface="Arial" panose="020B0604020202020204" pitchFamily="34" charset="0"/>
                <a:ea typeface="微软雅黑" panose="020B0503020204020204" pitchFamily="34" charset="-122"/>
              </a:rPr>
              <a:t>**</a:t>
            </a:r>
            <a:r>
              <a:rPr lang="zh-CN" altLang="en-US" sz="1400" dirty="0" smtClean="0">
                <a:solidFill>
                  <a:schemeClr val="bg1"/>
                </a:solidFill>
                <a:latin typeface="Arial" panose="020B0604020202020204" pitchFamily="34" charset="0"/>
                <a:ea typeface="微软雅黑" panose="020B0503020204020204" pitchFamily="34" charset="-122"/>
              </a:rPr>
              <a:t>这里可不是指的</a:t>
            </a: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协商和强缓存</a:t>
            </a: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人家是自带的缓存</a:t>
            </a: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要注意哈！！！）</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静态资源</a:t>
            </a:r>
            <a:r>
              <a:rPr lang="en-US" altLang="zh-CN" sz="1400" dirty="0" smtClean="0">
                <a:solidFill>
                  <a:schemeClr val="bg1"/>
                </a:solidFill>
                <a:latin typeface="Arial" panose="020B0604020202020204" pitchFamily="34" charset="0"/>
                <a:ea typeface="微软雅黑" panose="020B0503020204020204" pitchFamily="34" charset="-122"/>
              </a:rPr>
              <a:t>---&gt;</a:t>
            </a:r>
            <a:r>
              <a:rPr lang="zh-CN" altLang="en-US" sz="1400" dirty="0" smtClean="0">
                <a:solidFill>
                  <a:schemeClr val="bg1"/>
                </a:solidFill>
                <a:latin typeface="Arial" panose="020B0604020202020204" pitchFamily="34" charset="0"/>
                <a:ea typeface="微软雅黑" panose="020B0503020204020204" pitchFamily="34" charset="-122"/>
              </a:rPr>
              <a:t>你的名字没有变化，那么他就不会</a:t>
            </a: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重新</a:t>
            </a:r>
            <a:r>
              <a:rPr lang="zh-CN" altLang="en-US" sz="1400" dirty="0" smtClean="0">
                <a:solidFill>
                  <a:schemeClr val="bg1"/>
                </a:solidFill>
                <a:latin typeface="Arial" panose="020B0604020202020204" pitchFamily="34" charset="0"/>
                <a:ea typeface="微软雅黑" panose="020B0503020204020204" pitchFamily="34" charset="-122"/>
              </a:rPr>
              <a:t>去拿</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hash</a:t>
            </a:r>
            <a:r>
              <a:rPr lang="zh-CN" altLang="en-US" sz="1400" dirty="0" smtClean="0">
                <a:solidFill>
                  <a:schemeClr val="bg1"/>
                </a:solidFill>
                <a:latin typeface="Arial" panose="020B0604020202020204" pitchFamily="34" charset="0"/>
                <a:ea typeface="微软雅黑" panose="020B0503020204020204" pitchFamily="34" charset="-122"/>
              </a:rPr>
              <a:t>：只要内容有一定点变化，</a:t>
            </a:r>
            <a:r>
              <a:rPr lang="en-US" altLang="zh-CN" sz="1400" dirty="0" smtClean="0">
                <a:solidFill>
                  <a:schemeClr val="bg1"/>
                </a:solidFill>
                <a:latin typeface="Arial" panose="020B0604020202020204" pitchFamily="34" charset="0"/>
                <a:ea typeface="微软雅黑" panose="020B0503020204020204" pitchFamily="34" charset="-122"/>
              </a:rPr>
              <a:t>hash</a:t>
            </a:r>
            <a:r>
              <a:rPr lang="zh-CN" altLang="en-US" sz="1400" dirty="0" smtClean="0">
                <a:solidFill>
                  <a:schemeClr val="bg1"/>
                </a:solidFill>
                <a:latin typeface="Arial" panose="020B0604020202020204" pitchFamily="34" charset="0"/>
                <a:ea typeface="微软雅黑" panose="020B0503020204020204" pitchFamily="34" charset="-122"/>
              </a:rPr>
              <a:t>字符串完全不一</a:t>
            </a:r>
            <a:r>
              <a:rPr lang="zh-CN" altLang="en-US" sz="1400" dirty="0" smtClean="0">
                <a:solidFill>
                  <a:schemeClr val="bg1"/>
                </a:solidFill>
                <a:latin typeface="Arial" panose="020B0604020202020204" pitchFamily="34" charset="0"/>
                <a:ea typeface="微软雅黑" panose="020B0503020204020204" pitchFamily="34" charset="-122"/>
              </a:rPr>
              <a:t>样</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我们的业务代码会经常变化</a:t>
            </a: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但是有些包泽不会例如</a:t>
            </a:r>
            <a:r>
              <a:rPr lang="en-US" altLang="zh-CN" sz="1400" dirty="0" smtClean="0">
                <a:solidFill>
                  <a:schemeClr val="bg1"/>
                </a:solidFill>
                <a:latin typeface="Arial" panose="020B0604020202020204" pitchFamily="34" charset="0"/>
                <a:ea typeface="微软雅黑" panose="020B0503020204020204" pitchFamily="34" charset="-122"/>
              </a:rPr>
              <a:t>lodash</a:t>
            </a:r>
            <a:r>
              <a:rPr lang="zh-CN" altLang="en-US" sz="1400" dirty="0" smtClean="0">
                <a:solidFill>
                  <a:schemeClr val="bg1"/>
                </a:solidFill>
                <a:latin typeface="Arial" panose="020B0604020202020204" pitchFamily="34" charset="0"/>
                <a:ea typeface="微软雅黑" panose="020B0503020204020204" pitchFamily="34" charset="-122"/>
              </a:rPr>
              <a:t>，</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 </a:t>
            </a:r>
            <a:r>
              <a:rPr lang="zh-CN" altLang="en-US" sz="1400" dirty="0" smtClean="0">
                <a:solidFill>
                  <a:schemeClr val="bg1"/>
                </a:solidFill>
                <a:latin typeface="Arial" panose="020B0604020202020204" pitchFamily="34" charset="0"/>
                <a:ea typeface="微软雅黑" panose="020B0503020204020204" pitchFamily="34" charset="-122"/>
              </a:rPr>
              <a:t>分包就是把一些不会常规更新的文件，进行单独打包</a:t>
            </a:r>
            <a:r>
              <a:rPr lang="zh-CN" altLang="en-US" sz="1400" dirty="0" smtClean="0">
                <a:solidFill>
                  <a:schemeClr val="bg1"/>
                </a:solidFill>
                <a:latin typeface="Arial" panose="020B0604020202020204" pitchFamily="34" charset="0"/>
                <a:ea typeface="微软雅黑" panose="020B0503020204020204" pitchFamily="34" charset="-122"/>
              </a:rPr>
              <a:t>处理</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1" cstate="screen"/>
          <a:srcRect/>
          <a:stretch>
            <a:fillRect/>
          </a:stretch>
        </p:blipFill>
        <p:spPr>
          <a:xfrm rot="15300000">
            <a:off x="1598933" y="-437442"/>
            <a:ext cx="6416674" cy="6943596"/>
          </a:xfrm>
          <a:prstGeom prst="rect">
            <a:avLst/>
          </a:prstGeom>
        </p:spPr>
      </p:pic>
      <p:sp>
        <p:nvSpPr>
          <p:cNvPr id="12" name="文本框 11"/>
          <p:cNvSpPr txBox="1"/>
          <p:nvPr/>
        </p:nvSpPr>
        <p:spPr>
          <a:xfrm>
            <a:off x="4717638" y="2492782"/>
            <a:ext cx="2621280" cy="829945"/>
          </a:xfrm>
          <a:prstGeom prst="rect">
            <a:avLst/>
          </a:prstGeom>
          <a:noFill/>
        </p:spPr>
        <p:txBody>
          <a:bodyPr wrap="none" rtlCol="0">
            <a:spAutoFit/>
          </a:bodyPr>
          <a:lstStyle/>
          <a:p>
            <a:pPr algn="l"/>
            <a:r>
              <a:rPr lang="zh-CN" altLang="en-US" sz="4800" b="1" dirty="0">
                <a:solidFill>
                  <a:schemeClr val="bg1">
                    <a:lumMod val="85000"/>
                  </a:schemeClr>
                </a:solidFill>
                <a:cs typeface="+mn-ea"/>
                <a:sym typeface="+mn-lt"/>
              </a:rPr>
              <a:t>前置</a:t>
            </a:r>
            <a:r>
              <a:rPr lang="zh-CN" altLang="en-US" sz="4800" b="1" dirty="0">
                <a:solidFill>
                  <a:schemeClr val="bg1">
                    <a:lumMod val="85000"/>
                  </a:schemeClr>
                </a:solidFill>
                <a:cs typeface="+mn-ea"/>
                <a:sym typeface="+mn-lt"/>
              </a:rPr>
              <a:t>知识</a:t>
            </a:r>
            <a:endParaRPr lang="zh-CN" altLang="en-US" sz="4800" b="1" dirty="0">
              <a:solidFill>
                <a:schemeClr val="bg1">
                  <a:lumMod val="85000"/>
                </a:schemeClr>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271282" y="332656"/>
              <a:ext cx="23164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搭建日常</a:t>
              </a:r>
              <a:r>
                <a:rPr lang="zh-CN" altLang="en-US" sz="2800" dirty="0">
                  <a:solidFill>
                    <a:schemeClr val="bg1">
                      <a:lumMod val="85000"/>
                    </a:schemeClr>
                  </a:solidFill>
                  <a:cs typeface="+mn-ea"/>
                  <a:sym typeface="+mn-lt"/>
                </a:rPr>
                <a:t>问题</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pic>
        <p:nvPicPr>
          <p:cNvPr id="100" name="图片 99"/>
          <p:cNvPicPr/>
          <p:nvPr/>
        </p:nvPicPr>
        <p:blipFill>
          <a:blip r:embed="rId6"/>
          <a:stretch>
            <a:fillRect/>
          </a:stretch>
        </p:blipFill>
        <p:spPr>
          <a:xfrm>
            <a:off x="407670" y="1629410"/>
            <a:ext cx="5020945" cy="2613025"/>
          </a:xfrm>
          <a:prstGeom prst="rect">
            <a:avLst/>
          </a:prstGeom>
          <a:noFill/>
          <a:ln w="9525">
            <a:noFill/>
          </a:ln>
        </p:spPr>
      </p:pic>
      <p:pic>
        <p:nvPicPr>
          <p:cNvPr id="4" name="图片 3"/>
          <p:cNvPicPr>
            <a:picLocks noChangeAspect="1"/>
          </p:cNvPicPr>
          <p:nvPr/>
        </p:nvPicPr>
        <p:blipFill>
          <a:blip r:embed="rId7"/>
          <a:stretch>
            <a:fillRect/>
          </a:stretch>
        </p:blipFill>
        <p:spPr>
          <a:xfrm>
            <a:off x="7104380" y="1685290"/>
            <a:ext cx="4654550" cy="2501900"/>
          </a:xfrm>
          <a:prstGeom prst="rect">
            <a:avLst/>
          </a:prstGeom>
        </p:spPr>
      </p:pic>
      <p:sp>
        <p:nvSpPr>
          <p:cNvPr id="6" name="右箭头 5"/>
          <p:cNvSpPr/>
          <p:nvPr/>
        </p:nvSpPr>
        <p:spPr>
          <a:xfrm>
            <a:off x="5880100" y="2637155"/>
            <a:ext cx="1007745" cy="5041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711450" y="4365625"/>
            <a:ext cx="7627620" cy="2327910"/>
          </a:xfrm>
          <a:prstGeom prst="rect">
            <a:avLst/>
          </a:prstGeom>
          <a:noFill/>
        </p:spPr>
        <p:txBody>
          <a:bodyPr wrap="square" rtlCol="0" anchor="t">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在ts项目里面，.ts文件是识别不了.vue文件，这时候就需要.d.ts声明文件来填好这个坑啦。</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declare module '*.vue' {</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import type { DefineComponent } from 'vue'</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 eslint-disable-next-line @typescript-eslint/no-explicit-any, @typescript-eslint/ban-types</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const component: DefineComponent&lt;{}, {}, any&gt;</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    export default component</a:t>
            </a:r>
            <a:endParaRPr lang="zh-CN" altLang="en-US" sz="1400" dirty="0" smtClean="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271282" y="332656"/>
              <a:ext cx="23164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搭建日常</a:t>
              </a:r>
              <a:r>
                <a:rPr lang="zh-CN" altLang="en-US" sz="2800" dirty="0">
                  <a:solidFill>
                    <a:schemeClr val="bg1">
                      <a:lumMod val="85000"/>
                    </a:schemeClr>
                  </a:solidFill>
                  <a:cs typeface="+mn-ea"/>
                  <a:sym typeface="+mn-lt"/>
                </a:rPr>
                <a:t>问题</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pic>
        <p:nvPicPr>
          <p:cNvPr id="9" name="图片 8"/>
          <p:cNvPicPr>
            <a:picLocks noChangeAspect="1"/>
          </p:cNvPicPr>
          <p:nvPr/>
        </p:nvPicPr>
        <p:blipFill>
          <a:blip r:embed="rId6"/>
          <a:srcRect/>
          <a:stretch>
            <a:fillRect/>
          </a:stretch>
        </p:blipFill>
        <p:spPr>
          <a:xfrm>
            <a:off x="839470" y="2493010"/>
            <a:ext cx="10058400" cy="3677194"/>
          </a:xfrm>
          <a:prstGeom prst="rect">
            <a:avLst/>
          </a:prstGeom>
        </p:spPr>
      </p:pic>
      <p:sp>
        <p:nvSpPr>
          <p:cNvPr id="5" name="文本框 4"/>
          <p:cNvSpPr txBox="1"/>
          <p:nvPr/>
        </p:nvSpPr>
        <p:spPr>
          <a:xfrm>
            <a:off x="839470" y="1772920"/>
            <a:ext cx="2199640" cy="370840"/>
          </a:xfrm>
          <a:prstGeom prst="rect">
            <a:avLst/>
          </a:prstGeom>
          <a:noFill/>
        </p:spPr>
        <p:txBody>
          <a:bodyPr wrap="none" rtlCol="0">
            <a:spAutoFit/>
          </a:bodyPr>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执行</a:t>
            </a:r>
            <a:r>
              <a:rPr lang="en-US" altLang="zh-CN" sz="1400" dirty="0" smtClean="0">
                <a:solidFill>
                  <a:schemeClr val="bg1"/>
                </a:solidFill>
                <a:latin typeface="Arial" panose="020B0604020202020204" pitchFamily="34" charset="0"/>
                <a:ea typeface="微软雅黑" panose="020B0503020204020204" pitchFamily="34" charset="-122"/>
              </a:rPr>
              <a:t>npm run build </a:t>
            </a:r>
            <a:r>
              <a:rPr lang="zh-CN" altLang="en-US" sz="1400" dirty="0" smtClean="0">
                <a:solidFill>
                  <a:schemeClr val="bg1"/>
                </a:solidFill>
                <a:latin typeface="Arial" panose="020B0604020202020204" pitchFamily="34" charset="0"/>
                <a:ea typeface="微软雅黑" panose="020B0503020204020204" pitchFamily="34" charset="-122"/>
              </a:rPr>
              <a:t>时报错</a:t>
            </a:r>
            <a:endParaRPr lang="zh-CN" altLang="en-US" sz="1400" dirty="0" smtClean="0">
              <a:solidFill>
                <a:schemeClr val="bg1"/>
              </a:solidFill>
              <a:latin typeface="Arial" panose="020B0604020202020204" pitchFamily="34" charset="0"/>
              <a:ea typeface="微软雅黑" panose="020B0503020204020204" pitchFamily="34"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PA_文本框 8"/>
          <p:cNvSpPr txBox="1"/>
          <p:nvPr>
            <p:custDataLst>
              <p:tags r:id="rId1"/>
            </p:custDataLst>
          </p:nvPr>
        </p:nvSpPr>
        <p:spPr>
          <a:xfrm>
            <a:off x="5177376" y="2753052"/>
            <a:ext cx="3570208" cy="1107996"/>
          </a:xfrm>
          <a:prstGeom prst="rect">
            <a:avLst/>
          </a:prstGeom>
          <a:noFill/>
        </p:spPr>
        <p:txBody>
          <a:bodyPr wrap="none" rtlCol="0">
            <a:spAutoFit/>
          </a:bodyPr>
          <a:lstStyle/>
          <a:p>
            <a:pPr algn="ctr"/>
            <a:r>
              <a:rPr lang="zh-CN" altLang="en-US" sz="66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谢谢观赏</a:t>
            </a:r>
            <a:endParaRPr lang="zh-CN" altLang="en-US" sz="66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30" name="PA_矩形 12"/>
          <p:cNvSpPr/>
          <p:nvPr>
            <p:custDataLst>
              <p:tags r:id="rId2"/>
            </p:custDataLst>
          </p:nvPr>
        </p:nvSpPr>
        <p:spPr>
          <a:xfrm>
            <a:off x="4336054" y="4100298"/>
            <a:ext cx="5252848" cy="307777"/>
          </a:xfrm>
          <a:prstGeom prst="rect">
            <a:avLst/>
          </a:prstGeom>
        </p:spPr>
        <p:txBody>
          <a:bodyPr wrap="none">
            <a:spAutoFit/>
          </a:bodyPr>
          <a:lstStyle/>
          <a:p>
            <a:pPr algn="ctr"/>
            <a:r>
              <a:rPr lang="zh-CN" altLang="en-US" sz="1400" dirty="0">
                <a:solidFill>
                  <a:schemeClr val="bg1">
                    <a:lumMod val="85000"/>
                  </a:schemeClr>
                </a:solidFill>
                <a:cs typeface="+mn-ea"/>
                <a:sym typeface="+mn-lt"/>
              </a:rPr>
              <a:t>The work report by the year-end summary, </a:t>
            </a:r>
            <a:r>
              <a:rPr lang="en-US" altLang="zh-CN" sz="1400" dirty="0">
                <a:solidFill>
                  <a:schemeClr val="bg1">
                    <a:lumMod val="85000"/>
                  </a:schemeClr>
                </a:solidFill>
                <a:cs typeface="+mn-ea"/>
                <a:sym typeface="+mn-lt"/>
              </a:rPr>
              <a:t>PowerPoint</a:t>
            </a:r>
            <a:r>
              <a:rPr lang="zh-CN" altLang="en-US" sz="1400" dirty="0">
                <a:solidFill>
                  <a:schemeClr val="bg1">
                    <a:lumMod val="85000"/>
                  </a:schemeClr>
                </a:solidFill>
                <a:cs typeface="+mn-ea"/>
                <a:sym typeface="+mn-lt"/>
              </a:rPr>
              <a:t> template</a:t>
            </a:r>
            <a:endParaRPr lang="zh-CN" altLang="en-US" sz="1400" dirty="0">
              <a:solidFill>
                <a:schemeClr val="bg1">
                  <a:lumMod val="85000"/>
                </a:schemeClr>
              </a:solidFill>
              <a:cs typeface="+mn-ea"/>
              <a:sym typeface="+mn-lt"/>
            </a:endParaRPr>
          </a:p>
        </p:txBody>
      </p:sp>
      <p:sp>
        <p:nvSpPr>
          <p:cNvPr id="32" name="PA_矩形 13"/>
          <p:cNvSpPr/>
          <p:nvPr>
            <p:custDataLst>
              <p:tags r:id="rId3"/>
            </p:custDataLst>
          </p:nvPr>
        </p:nvSpPr>
        <p:spPr>
          <a:xfrm>
            <a:off x="6218524" y="4417367"/>
            <a:ext cx="1487908" cy="307777"/>
          </a:xfrm>
          <a:prstGeom prst="rect">
            <a:avLst/>
          </a:prstGeom>
          <a:noFill/>
        </p:spPr>
        <p:txBody>
          <a:bodyPr wrap="none">
            <a:spAutoFit/>
          </a:bodyPr>
          <a:lstStyle/>
          <a:p>
            <a:r>
              <a:rPr lang="en-US" altLang="zh-CN" sz="1400" dirty="0">
                <a:solidFill>
                  <a:schemeClr val="bg1">
                    <a:lumMod val="85000"/>
                  </a:schemeClr>
                </a:solidFill>
                <a:cs typeface="+mn-ea"/>
                <a:sym typeface="+mn-lt"/>
              </a:rPr>
              <a:t>Morning for PPT</a:t>
            </a:r>
            <a:endParaRPr lang="en-US" altLang="zh-CN" sz="1400" dirty="0">
              <a:solidFill>
                <a:schemeClr val="bg1">
                  <a:lumMod val="85000"/>
                </a:schemeClr>
              </a:solidFill>
              <a:cs typeface="+mn-ea"/>
              <a:sym typeface="+mn-lt"/>
            </a:endParaRPr>
          </a:p>
        </p:txBody>
      </p:sp>
      <p:grpSp>
        <p:nvGrpSpPr>
          <p:cNvPr id="33" name="组合 32"/>
          <p:cNvGrpSpPr/>
          <p:nvPr/>
        </p:nvGrpSpPr>
        <p:grpSpPr>
          <a:xfrm>
            <a:off x="4190666" y="3904019"/>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6" name="图片 5" descr="图片包含 就坐, 黑色, 建筑物, 户外&#10;&#10;已生成高可信度的说明"/>
          <p:cNvPicPr>
            <a:picLocks noChangeAspect="1"/>
          </p:cNvPicPr>
          <p:nvPr/>
        </p:nvPicPr>
        <p:blipFill rotWithShape="1">
          <a:blip r:embed="rId7" cstate="screen"/>
          <a:srcRect/>
          <a:stretch>
            <a:fillRect/>
          </a:stretch>
        </p:blipFill>
        <p:spPr>
          <a:xfrm>
            <a:off x="0" y="188640"/>
            <a:ext cx="5974513" cy="6465124"/>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iterate type="lt">
                                    <p:tmPct val="10000"/>
                                  </p:iterate>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10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0"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343669" y="332656"/>
              <a:ext cx="3680460" cy="521970"/>
            </a:xfrm>
            <a:prstGeom prst="rect">
              <a:avLst/>
            </a:prstGeom>
            <a:noFill/>
          </p:spPr>
          <p:txBody>
            <a:bodyPr wrap="none" rtlCol="0">
              <a:spAutoFit/>
            </a:bodyPr>
            <a:lstStyle/>
            <a:p>
              <a:pPr algn="ctr"/>
              <a:r>
                <a:rPr lang="en-US" sz="2800" dirty="0">
                  <a:solidFill>
                    <a:schemeClr val="bg1">
                      <a:lumMod val="85000"/>
                    </a:schemeClr>
                  </a:solidFill>
                  <a:cs typeface="+mn-ea"/>
                  <a:sym typeface="+mn-lt"/>
                </a:rPr>
                <a:t>2.1 </a:t>
              </a:r>
              <a:r>
                <a:rPr lang="en-US" sz="2800">
                  <a:solidFill>
                    <a:schemeClr val="bg1">
                      <a:lumMod val="85000"/>
                    </a:schemeClr>
                  </a:solidFill>
                  <a:cs typeface="+mn-ea"/>
                  <a:sym typeface="+mn-lt"/>
                </a:rPr>
                <a:t>ESM</a:t>
              </a:r>
              <a:r>
                <a:rPr lang="zh-CN" altLang="en-US" sz="2800">
                  <a:solidFill>
                    <a:schemeClr val="bg1">
                      <a:lumMod val="85000"/>
                    </a:schemeClr>
                  </a:solidFill>
                  <a:cs typeface="+mn-ea"/>
                  <a:sym typeface="+mn-lt"/>
                </a:rPr>
                <a:t>以及其他</a:t>
              </a:r>
              <a:r>
                <a:rPr lang="zh-CN" altLang="en-US" sz="2800">
                  <a:solidFill>
                    <a:schemeClr val="bg1">
                      <a:lumMod val="85000"/>
                    </a:schemeClr>
                  </a:solidFill>
                  <a:cs typeface="+mn-ea"/>
                  <a:sym typeface="+mn-lt"/>
                </a:rPr>
                <a:t>概念</a:t>
              </a:r>
              <a:endParaRPr lang="zh-CN" altLang="en-US" sz="280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55" name="Rectangle 34"/>
          <p:cNvSpPr/>
          <p:nvPr/>
        </p:nvSpPr>
        <p:spPr>
          <a:xfrm>
            <a:off x="983615" y="1484630"/>
            <a:ext cx="9749155" cy="3357245"/>
          </a:xfrm>
          <a:prstGeom prst="rect">
            <a:avLst/>
          </a:prstGeom>
        </p:spPr>
        <p:txBody>
          <a:bodyPr wrap="square">
            <a:spAutoFit/>
          </a:bodyPr>
          <a:lstStyle/>
          <a:p>
            <a:pPr algn="l">
              <a:lnSpc>
                <a:spcPct val="120000"/>
              </a:lnSpc>
            </a:pPr>
            <a:r>
              <a:rPr lang="en-US">
                <a:solidFill>
                  <a:schemeClr val="bg1">
                    <a:lumMod val="85000"/>
                  </a:schemeClr>
                </a:solidFill>
                <a:cs typeface="+mn-ea"/>
                <a:sym typeface="+mn-lt"/>
              </a:rPr>
              <a:t>ESM是JavaScript提出的官方标准化模块系统，不同于之前的CJS，AMD，CMD等等，ESM提供了更原生以及更动态的模块加载方案，最重要的就是它是</a:t>
            </a:r>
            <a:r>
              <a:rPr lang="en-US">
                <a:solidFill>
                  <a:srgbClr val="7BA40B"/>
                </a:solidFill>
                <a:cs typeface="+mn-ea"/>
                <a:sym typeface="+mn-lt"/>
              </a:rPr>
              <a:t>浏览器原生支持</a:t>
            </a:r>
            <a:r>
              <a:rPr lang="en-US">
                <a:solidFill>
                  <a:schemeClr val="bg1">
                    <a:lumMod val="85000"/>
                  </a:schemeClr>
                </a:solidFill>
                <a:cs typeface="+mn-ea"/>
                <a:sym typeface="+mn-lt"/>
              </a:rPr>
              <a:t>的，也就是说我们可以直接在浏览器中去执行import，动态引入我们需要的模块，而不是把所有模块打包在一起。</a:t>
            </a:r>
            <a:endParaRPr lang="en-US">
              <a:solidFill>
                <a:schemeClr val="bg1">
                  <a:lumMod val="85000"/>
                </a:schemeClr>
              </a:solidFill>
              <a:cs typeface="+mn-ea"/>
              <a:sym typeface="+mn-lt"/>
            </a:endParaRPr>
          </a:p>
          <a:p>
            <a:pPr algn="l">
              <a:lnSpc>
                <a:spcPct val="120000"/>
              </a:lnSpc>
            </a:pPr>
            <a:endParaRPr lang="en-US">
              <a:solidFill>
                <a:schemeClr val="bg1">
                  <a:lumMod val="85000"/>
                </a:schemeClr>
              </a:solidFill>
              <a:cs typeface="+mn-ea"/>
              <a:sym typeface="+mn-lt"/>
            </a:endParaRPr>
          </a:p>
          <a:p>
            <a:pPr algn="l">
              <a:lnSpc>
                <a:spcPct val="120000"/>
              </a:lnSpc>
            </a:pPr>
            <a:r>
              <a:rPr lang="en-US">
                <a:solidFill>
                  <a:schemeClr val="bg1">
                    <a:lumMod val="85000"/>
                  </a:schemeClr>
                </a:solidFill>
                <a:cs typeface="+mn-ea"/>
                <a:sym typeface="+mn-lt"/>
              </a:rPr>
              <a:t>先介绍经常提到的一些基础概念：</a:t>
            </a:r>
            <a:endParaRPr lang="en-US">
              <a:solidFill>
                <a:schemeClr val="bg1">
                  <a:lumMod val="85000"/>
                </a:schemeClr>
              </a:solidFill>
              <a:cs typeface="+mn-ea"/>
              <a:sym typeface="+mn-lt"/>
            </a:endParaRPr>
          </a:p>
          <a:p>
            <a:pPr algn="l">
              <a:lnSpc>
                <a:spcPct val="120000"/>
              </a:lnSpc>
            </a:pPr>
            <a:r>
              <a:rPr lang="en-US">
                <a:solidFill>
                  <a:schemeClr val="bg1">
                    <a:lumMod val="85000"/>
                  </a:schemeClr>
                </a:solidFill>
                <a:cs typeface="+mn-ea"/>
                <a:sym typeface="+mn-lt"/>
              </a:rPr>
              <a:t>依赖： 指开发不会变动的部分(npm包、UI组件库)，esbuild进行预构建。</a:t>
            </a:r>
            <a:endParaRPr lang="en-US">
              <a:solidFill>
                <a:schemeClr val="bg1">
                  <a:lumMod val="85000"/>
                </a:schemeClr>
              </a:solidFill>
              <a:cs typeface="+mn-ea"/>
              <a:sym typeface="+mn-lt"/>
            </a:endParaRPr>
          </a:p>
          <a:p>
            <a:pPr algn="l">
              <a:lnSpc>
                <a:spcPct val="120000"/>
              </a:lnSpc>
            </a:pPr>
            <a:r>
              <a:rPr lang="en-US">
                <a:solidFill>
                  <a:schemeClr val="bg1">
                    <a:lumMod val="85000"/>
                  </a:schemeClr>
                </a:solidFill>
                <a:cs typeface="+mn-ea"/>
                <a:sym typeface="+mn-lt"/>
              </a:rPr>
              <a:t>源码： 浏览器不能直接执行的非js代码(.jsx、.css、.vue等)，vite只在浏览器请求相关源码的时候进行转换，以提供ESM源码。</a:t>
            </a:r>
            <a:endParaRPr lang="en-US">
              <a:solidFill>
                <a:schemeClr val="bg1">
                  <a:lumMod val="85000"/>
                </a:schemeClr>
              </a:solidFill>
              <a:cs typeface="+mn-ea"/>
              <a:sym typeface="+mn-lt"/>
            </a:endParaRPr>
          </a:p>
          <a:p>
            <a:pPr algn="l">
              <a:lnSpc>
                <a:spcPct val="120000"/>
              </a:lnSpc>
            </a:pPr>
            <a:endParaRPr lang="en-US">
              <a:solidFill>
                <a:schemeClr val="bg1">
                  <a:lumMod val="85000"/>
                </a:schemeClr>
              </a:solidFill>
              <a:cs typeface="+mn-ea"/>
              <a:sym typeface="+mn-lt"/>
            </a:endParaRPr>
          </a:p>
          <a:p>
            <a:pPr algn="l"/>
            <a:endParaRPr lang="en-US">
              <a:solidFill>
                <a:schemeClr val="bg1">
                  <a:lumMod val="85000"/>
                </a:schemeClr>
              </a:solidFill>
              <a:cs typeface="+mn-ea"/>
              <a:sym typeface="+mn-lt"/>
            </a:endParaRPr>
          </a:p>
        </p:txBody>
      </p:sp>
      <p:sp>
        <p:nvSpPr>
          <p:cNvPr id="46" name="TextBox 45"/>
          <p:cNvSpPr txBox="1"/>
          <p:nvPr/>
        </p:nvSpPr>
        <p:spPr>
          <a:xfrm>
            <a:off x="533839" y="6525344"/>
            <a:ext cx="1440159" cy="123111"/>
          </a:xfrm>
          <a:prstGeom prst="rect">
            <a:avLst/>
          </a:prstGeom>
          <a:noFill/>
        </p:spPr>
        <p:txBody>
          <a:bodyPr wrap="square" rtlCol="0">
            <a:spAutoFit/>
          </a:bodyPr>
          <a:lstStyle/>
          <a:p>
            <a:pPr>
              <a:lnSpc>
                <a:spcPct val="200000"/>
              </a:lnSpc>
            </a:pPr>
            <a:r>
              <a:rPr lang="zh-CN" altLang="en-US" sz="100" dirty="0">
                <a:solidFill>
                  <a:schemeClr val="bg2">
                    <a:lumMod val="50000"/>
                  </a:schemeClr>
                </a:solidFill>
                <a:latin typeface="微软雅黑" panose="020B0503020204020204" pitchFamily="34" charset="-122"/>
              </a:rPr>
              <a:t>行</a:t>
            </a:r>
            <a:r>
              <a:rPr lang="zh-CN" altLang="en-US" sz="100" dirty="0" smtClean="0">
                <a:solidFill>
                  <a:schemeClr val="bg2">
                    <a:lumMod val="50000"/>
                  </a:schemeClr>
                </a:solidFill>
                <a:latin typeface="微软雅黑" panose="020B0503020204020204" pitchFamily="34" charset="-122"/>
              </a:rPr>
              <a:t>业</a:t>
            </a:r>
            <a:r>
              <a:rPr lang="en-US" altLang="zh-CN" sz="100" dirty="0" smtClean="0">
                <a:solidFill>
                  <a:schemeClr val="bg2">
                    <a:lumMod val="50000"/>
                  </a:schemeClr>
                </a:solidFill>
                <a:latin typeface="微软雅黑" panose="020B0503020204020204" pitchFamily="34" charset="-122"/>
              </a:rPr>
              <a:t>PPT</a:t>
            </a:r>
            <a:r>
              <a:rPr lang="zh-CN" altLang="en-US" sz="100" dirty="0" smtClean="0">
                <a:solidFill>
                  <a:schemeClr val="bg2">
                    <a:lumMod val="50000"/>
                  </a:schemeClr>
                </a:solidFill>
                <a:latin typeface="微软雅黑" panose="020B0503020204020204" pitchFamily="34" charset="-122"/>
              </a:rPr>
              <a:t>模板</a:t>
            </a:r>
            <a:r>
              <a:rPr lang="en-US" altLang="zh-CN" sz="100" dirty="0">
                <a:solidFill>
                  <a:schemeClr val="bg2">
                    <a:lumMod val="50000"/>
                  </a:schemeClr>
                </a:solidFill>
                <a:latin typeface="微软雅黑" panose="020B0503020204020204" pitchFamily="34" charset="-122"/>
              </a:rPr>
              <a:t>http://www.1ppt.com/hangye/</a:t>
            </a:r>
            <a:endParaRPr lang="en-US" altLang="zh-CN" sz="100" dirty="0" smtClean="0">
              <a:solidFill>
                <a:schemeClr val="bg2">
                  <a:lumMod val="50000"/>
                </a:schemeClr>
              </a:solidFill>
              <a:latin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352241" y="332656"/>
              <a:ext cx="1941195" cy="521970"/>
            </a:xfrm>
            <a:prstGeom prst="rect">
              <a:avLst/>
            </a:prstGeom>
            <a:noFill/>
          </p:spPr>
          <p:txBody>
            <a:bodyPr wrap="none" rtlCol="0">
              <a:spAutoFit/>
            </a:bodyPr>
            <a:p>
              <a:pPr algn="ctr"/>
              <a:r>
                <a:rPr lang="en-US" sz="2800" dirty="0">
                  <a:solidFill>
                    <a:schemeClr val="bg1">
                      <a:lumMod val="85000"/>
                    </a:schemeClr>
                  </a:solidFill>
                  <a:cs typeface="+mn-ea"/>
                  <a:sym typeface="+mn-lt"/>
                </a:rPr>
                <a:t>2.2 </a:t>
              </a:r>
              <a:r>
                <a:rPr lang="en-US" sz="2800">
                  <a:solidFill>
                    <a:schemeClr val="bg1">
                      <a:lumMod val="85000"/>
                    </a:schemeClr>
                  </a:solidFill>
                  <a:cs typeface="+mn-ea"/>
                  <a:sym typeface="+mn-lt"/>
                </a:rPr>
                <a:t>Esbuild</a:t>
              </a:r>
              <a:endParaRPr lang="en-US" sz="2800">
                <a:solidFill>
                  <a:schemeClr val="bg1">
                    <a:lumMod val="85000"/>
                  </a:schemeClr>
                </a:solidFill>
                <a:cs typeface="+mn-ea"/>
                <a:sym typeface="+mn-lt"/>
              </a:endParaRPr>
            </a:p>
          </p:txBody>
        </p:sp>
        <p:grpSp>
          <p:nvGrpSpPr>
            <p:cNvPr id="4" name="组合 3"/>
            <p:cNvGrpSpPr/>
            <p:nvPr/>
          </p:nvGrpSpPr>
          <p:grpSpPr>
            <a:xfrm rot="10800000" flipV="1">
              <a:off x="263352" y="984158"/>
              <a:ext cx="11745783" cy="45719"/>
              <a:chOff x="3182554" y="3904019"/>
              <a:chExt cx="5543625" cy="45719"/>
            </a:xfrm>
          </p:grpSpPr>
          <p:sp>
            <p:nvSpPr>
              <p:cNvPr id="5"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6"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7"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55" name="Rectangle 34"/>
          <p:cNvSpPr/>
          <p:nvPr/>
        </p:nvSpPr>
        <p:spPr>
          <a:xfrm>
            <a:off x="983615" y="1484630"/>
            <a:ext cx="10977880" cy="5073650"/>
          </a:xfrm>
          <a:prstGeom prst="rect">
            <a:avLst/>
          </a:prstGeom>
        </p:spPr>
        <p:txBody>
          <a:bodyPr wrap="square">
            <a:spAutoFit/>
          </a:bodyPr>
          <a:p>
            <a:pPr algn="l">
              <a:lnSpc>
                <a:spcPct val="120000"/>
              </a:lnSpc>
            </a:pPr>
            <a:r>
              <a:rPr lang="en-US">
                <a:solidFill>
                  <a:schemeClr val="bg1"/>
                </a:solidFill>
                <a:cs typeface="+mn-ea"/>
                <a:sym typeface="+mn-lt"/>
              </a:rPr>
              <a:t>Vite底层使用Esbuild实现对.``ts、jsx、.``js代码文件的转化，</a:t>
            </a:r>
            <a:r>
              <a:rPr lang="zh-CN" altLang="en-US">
                <a:solidFill>
                  <a:schemeClr val="bg1"/>
                </a:solidFill>
                <a:cs typeface="+mn-ea"/>
                <a:sym typeface="+mn-lt"/>
              </a:rPr>
              <a:t>（目前Esbuild 内置了 js,jsx,ts,tsx,css,text,binary,dataurl,file类型的loader）</a:t>
            </a:r>
            <a:r>
              <a:rPr lang="en-US">
                <a:solidFill>
                  <a:schemeClr val="bg1"/>
                </a:solidFill>
                <a:cs typeface="+mn-ea"/>
                <a:sym typeface="+mn-lt"/>
              </a:rPr>
              <a:t>所以先看下什么是Esbuild。</a:t>
            </a:r>
            <a:endParaRPr lang="en-US">
              <a:solidFill>
                <a:schemeClr val="bg1"/>
              </a:solidFill>
              <a:cs typeface="+mn-ea"/>
              <a:sym typeface="+mn-lt"/>
            </a:endParaRPr>
          </a:p>
          <a:p>
            <a:pPr algn="l">
              <a:lnSpc>
                <a:spcPct val="120000"/>
              </a:lnSpc>
            </a:pPr>
            <a:r>
              <a:rPr lang="en-US">
                <a:solidFill>
                  <a:schemeClr val="bg1"/>
                </a:solidFill>
                <a:cs typeface="+mn-ea"/>
                <a:sym typeface="+mn-lt"/>
              </a:rPr>
              <a:t>Esbuild是一个JavaScript``  Bundler 打包和压缩工具，它提供了与Webpack、Rollup等工具相似的资源打包能力。可以将JavaScript 和TypeScript代码打包分发在网页上运行。但其打包速度却是其他工具的10～100倍。</a:t>
            </a:r>
            <a:endParaRPr lang="en-US">
              <a:solidFill>
                <a:schemeClr val="bg1"/>
              </a:solidFill>
              <a:cs typeface="+mn-ea"/>
              <a:sym typeface="+mn-lt"/>
            </a:endParaRPr>
          </a:p>
          <a:p>
            <a:pPr algn="l">
              <a:lnSpc>
                <a:spcPct val="120000"/>
              </a:lnSpc>
            </a:pPr>
            <a:r>
              <a:rPr lang="en-US">
                <a:solidFill>
                  <a:schemeClr val="bg1">
                    <a:lumMod val="85000"/>
                  </a:schemeClr>
                </a:solidFill>
                <a:cs typeface="+mn-ea"/>
                <a:sym typeface="+mn-lt"/>
              </a:rPr>
              <a:t>目前他支持以下的功能：</a:t>
            </a:r>
            <a:endParaRPr lang="en-US">
              <a:solidFill>
                <a:schemeClr val="bg1">
                  <a:lumMod val="85000"/>
                </a:schemeClr>
              </a:solidFill>
              <a:cs typeface="+mn-ea"/>
              <a:sym typeface="+mn-lt"/>
            </a:endParaRPr>
          </a:p>
          <a:p>
            <a:pPr lvl="1" algn="l">
              <a:lnSpc>
                <a:spcPct val="120000"/>
              </a:lnSpc>
            </a:pPr>
            <a:r>
              <a:rPr lang="en-US">
                <a:solidFill>
                  <a:schemeClr val="bg1">
                    <a:lumMod val="85000"/>
                  </a:schemeClr>
                </a:solidFill>
                <a:cs typeface="+mn-ea"/>
                <a:sym typeface="+mn-lt"/>
              </a:rPr>
              <a:t>1</a:t>
            </a:r>
            <a:r>
              <a:rPr lang="zh-CN" altLang="en-US">
                <a:solidFill>
                  <a:schemeClr val="bg1">
                    <a:lumMod val="85000"/>
                  </a:schemeClr>
                </a:solidFill>
                <a:cs typeface="+mn-ea"/>
                <a:sym typeface="+mn-lt"/>
              </a:rPr>
              <a:t>、</a:t>
            </a:r>
            <a:r>
              <a:rPr lang="en-US">
                <a:solidFill>
                  <a:schemeClr val="bg1">
                    <a:lumMod val="85000"/>
                  </a:schemeClr>
                </a:solidFill>
                <a:cs typeface="+mn-ea"/>
                <a:sym typeface="+mn-lt"/>
              </a:rPr>
              <a:t>加载器 2</a:t>
            </a:r>
            <a:r>
              <a:rPr lang="zh-CN" altLang="en-US">
                <a:solidFill>
                  <a:schemeClr val="bg1">
                    <a:lumMod val="85000"/>
                  </a:schemeClr>
                </a:solidFill>
                <a:cs typeface="+mn-ea"/>
                <a:sym typeface="+mn-lt"/>
              </a:rPr>
              <a:t>、</a:t>
            </a:r>
            <a:r>
              <a:rPr lang="en-US">
                <a:solidFill>
                  <a:schemeClr val="bg1">
                    <a:lumMod val="85000"/>
                  </a:schemeClr>
                </a:solidFill>
                <a:cs typeface="+mn-ea"/>
                <a:sym typeface="+mn-lt"/>
              </a:rPr>
              <a:t>压缩3 </a:t>
            </a:r>
            <a:r>
              <a:rPr lang="zh-CN" altLang="en-US">
                <a:solidFill>
                  <a:schemeClr val="bg1">
                    <a:lumMod val="85000"/>
                  </a:schemeClr>
                </a:solidFill>
                <a:cs typeface="+mn-ea"/>
                <a:sym typeface="+mn-lt"/>
              </a:rPr>
              <a:t>、</a:t>
            </a:r>
            <a:r>
              <a:rPr lang="en-US">
                <a:solidFill>
                  <a:schemeClr val="bg1">
                    <a:lumMod val="85000"/>
                  </a:schemeClr>
                </a:solidFill>
                <a:cs typeface="+mn-ea"/>
                <a:sym typeface="+mn-lt"/>
              </a:rPr>
              <a:t>打包 4</a:t>
            </a:r>
            <a:r>
              <a:rPr lang="zh-CN" altLang="en-US">
                <a:solidFill>
                  <a:schemeClr val="bg1">
                    <a:lumMod val="85000"/>
                  </a:schemeClr>
                </a:solidFill>
                <a:cs typeface="+mn-ea"/>
                <a:sym typeface="+mn-lt"/>
              </a:rPr>
              <a:t>、</a:t>
            </a:r>
            <a:r>
              <a:rPr lang="en-US">
                <a:solidFill>
                  <a:schemeClr val="bg1">
                    <a:lumMod val="85000"/>
                  </a:schemeClr>
                </a:solidFill>
                <a:cs typeface="+mn-ea"/>
                <a:sym typeface="+mn-lt"/>
              </a:rPr>
              <a:t>Tree shaking 5</a:t>
            </a:r>
            <a:r>
              <a:rPr lang="zh-CN" altLang="en-US">
                <a:solidFill>
                  <a:schemeClr val="bg1">
                    <a:lumMod val="85000"/>
                  </a:schemeClr>
                </a:solidFill>
                <a:cs typeface="+mn-ea"/>
                <a:sym typeface="+mn-lt"/>
              </a:rPr>
              <a:t>、</a:t>
            </a:r>
            <a:r>
              <a:rPr lang="en-US">
                <a:solidFill>
                  <a:schemeClr val="bg1">
                    <a:lumMod val="85000"/>
                  </a:schemeClr>
                </a:solidFill>
                <a:cs typeface="+mn-ea"/>
                <a:sym typeface="+mn-lt"/>
              </a:rPr>
              <a:t>Source map生成</a:t>
            </a:r>
            <a:endParaRPr lang="en-US">
              <a:solidFill>
                <a:schemeClr val="bg1">
                  <a:lumMod val="85000"/>
                </a:schemeClr>
              </a:solidFill>
              <a:cs typeface="+mn-ea"/>
              <a:sym typeface="+mn-lt"/>
            </a:endParaRPr>
          </a:p>
          <a:p>
            <a:pPr marL="0" lvl="0" indent="0" algn="l">
              <a:lnSpc>
                <a:spcPct val="120000"/>
              </a:lnSpc>
              <a:buNone/>
            </a:pPr>
            <a:r>
              <a:rPr lang="en-US">
                <a:solidFill>
                  <a:schemeClr val="bg1">
                    <a:lumMod val="85000"/>
                  </a:schemeClr>
                </a:solidFill>
                <a:cs typeface="+mn-ea"/>
                <a:sym typeface="+mn-lt"/>
              </a:rPr>
              <a:t>开发环境</a:t>
            </a:r>
            <a:endParaRPr lang="en-US">
              <a:solidFill>
                <a:schemeClr val="bg1">
                  <a:lumMod val="85000"/>
                </a:schemeClr>
              </a:solidFill>
              <a:cs typeface="+mn-ea"/>
              <a:sym typeface="+mn-lt"/>
            </a:endParaRPr>
          </a:p>
          <a:p>
            <a:pPr lvl="1" algn="l">
              <a:lnSpc>
                <a:spcPct val="120000"/>
              </a:lnSpc>
            </a:pPr>
            <a:r>
              <a:rPr lang="en-US">
                <a:solidFill>
                  <a:schemeClr val="bg1">
                    <a:lumMod val="85000"/>
                  </a:schemeClr>
                </a:solidFill>
                <a:cs typeface="+mn-ea"/>
                <a:sym typeface="+mn-lt"/>
              </a:rPr>
              <a:t>利用浏览器原生的ES Module编译能力，省略费时的编译环节，直给浏览器开发环境源码，dev server只提供轻量服务。</a:t>
            </a:r>
            <a:endParaRPr lang="en-US">
              <a:solidFill>
                <a:schemeClr val="bg1">
                  <a:lumMod val="85000"/>
                </a:schemeClr>
              </a:solidFill>
              <a:cs typeface="+mn-ea"/>
              <a:sym typeface="+mn-lt"/>
            </a:endParaRPr>
          </a:p>
          <a:p>
            <a:pPr lvl="1" algn="l">
              <a:lnSpc>
                <a:spcPct val="120000"/>
              </a:lnSpc>
            </a:pPr>
            <a:r>
              <a:rPr lang="en-US">
                <a:solidFill>
                  <a:schemeClr val="bg1">
                    <a:lumMod val="85000"/>
                  </a:schemeClr>
                </a:solidFill>
                <a:cs typeface="+mn-ea"/>
                <a:sym typeface="+mn-lt"/>
              </a:rPr>
              <a:t>浏览器执行ESM的import时，会向dev server发起该模块的ajax请求，服务器对源码做简单处理后返回给浏览器。</a:t>
            </a:r>
            <a:endParaRPr lang="en-US">
              <a:solidFill>
                <a:schemeClr val="bg1">
                  <a:lumMod val="85000"/>
                </a:schemeClr>
              </a:solidFill>
              <a:cs typeface="+mn-ea"/>
              <a:sym typeface="+mn-lt"/>
            </a:endParaRPr>
          </a:p>
          <a:p>
            <a:pPr lvl="1" algn="l">
              <a:lnSpc>
                <a:spcPct val="120000"/>
              </a:lnSpc>
            </a:pPr>
            <a:r>
              <a:rPr lang="en-US">
                <a:solidFill>
                  <a:schemeClr val="bg1">
                    <a:lumMod val="85000"/>
                  </a:schemeClr>
                </a:solidFill>
                <a:cs typeface="+mn-ea"/>
                <a:sym typeface="+mn-lt"/>
              </a:rPr>
              <a:t>Vite中HMR是在原生 ESM 上执行的。当编辑一个文件时，Vite 只需要精确地使已编辑的模块失活，使得无论应用大小如何，HMR 始终能保持快速更新。</a:t>
            </a:r>
            <a:endParaRPr lang="en-US">
              <a:solidFill>
                <a:schemeClr val="bg1">
                  <a:lumMod val="85000"/>
                </a:schemeClr>
              </a:solidFill>
              <a:cs typeface="+mn-ea"/>
              <a:sym typeface="+mn-lt"/>
            </a:endParaRPr>
          </a:p>
          <a:p>
            <a:pPr lvl="1" algn="l">
              <a:lnSpc>
                <a:spcPct val="120000"/>
              </a:lnSpc>
            </a:pPr>
            <a:r>
              <a:rPr lang="en-US">
                <a:solidFill>
                  <a:schemeClr val="bg1">
                    <a:lumMod val="85000"/>
                  </a:schemeClr>
                </a:solidFill>
                <a:cs typeface="+mn-ea"/>
                <a:sym typeface="+mn-lt"/>
              </a:rPr>
              <a:t>使用esbuild处理项目依赖，esbuild使用go编写，比一般node.js编写的编译器快几个数量级。</a:t>
            </a:r>
            <a:endParaRPr lang="en-US">
              <a:solidFill>
                <a:schemeClr val="bg1">
                  <a:lumMod val="85000"/>
                </a:schemeClr>
              </a:solidFill>
              <a:cs typeface="+mn-ea"/>
              <a:sym typeface="+mn-lt"/>
            </a:endParaRPr>
          </a:p>
        </p:txBody>
      </p:sp>
      <p:sp>
        <p:nvSpPr>
          <p:cNvPr id="8" name="TextBox 45"/>
          <p:cNvSpPr txBox="1"/>
          <p:nvPr/>
        </p:nvSpPr>
        <p:spPr>
          <a:xfrm>
            <a:off x="533839" y="6525344"/>
            <a:ext cx="1440159" cy="123111"/>
          </a:xfrm>
          <a:prstGeom prst="rect">
            <a:avLst/>
          </a:prstGeom>
          <a:noFill/>
        </p:spPr>
        <p:txBody>
          <a:bodyPr wrap="square" rtlCol="0">
            <a:spAutoFit/>
          </a:bodyPr>
          <a:p>
            <a:pPr>
              <a:lnSpc>
                <a:spcPct val="200000"/>
              </a:lnSpc>
            </a:pPr>
            <a:r>
              <a:rPr lang="zh-CN" altLang="en-US" sz="100" dirty="0">
                <a:solidFill>
                  <a:schemeClr val="bg2">
                    <a:lumMod val="50000"/>
                  </a:schemeClr>
                </a:solidFill>
                <a:latin typeface="微软雅黑" panose="020B0503020204020204" pitchFamily="34" charset="-122"/>
              </a:rPr>
              <a:t>行</a:t>
            </a:r>
            <a:r>
              <a:rPr lang="zh-CN" altLang="en-US" sz="100" dirty="0" smtClean="0">
                <a:solidFill>
                  <a:schemeClr val="bg2">
                    <a:lumMod val="50000"/>
                  </a:schemeClr>
                </a:solidFill>
                <a:latin typeface="微软雅黑" panose="020B0503020204020204" pitchFamily="34" charset="-122"/>
              </a:rPr>
              <a:t>业</a:t>
            </a:r>
            <a:r>
              <a:rPr lang="en-US" altLang="zh-CN" sz="100" dirty="0" smtClean="0">
                <a:solidFill>
                  <a:schemeClr val="bg2">
                    <a:lumMod val="50000"/>
                  </a:schemeClr>
                </a:solidFill>
                <a:latin typeface="微软雅黑" panose="020B0503020204020204" pitchFamily="34" charset="-122"/>
              </a:rPr>
              <a:t>PPT</a:t>
            </a:r>
            <a:r>
              <a:rPr lang="zh-CN" altLang="en-US" sz="100" dirty="0" smtClean="0">
                <a:solidFill>
                  <a:schemeClr val="bg2">
                    <a:lumMod val="50000"/>
                  </a:schemeClr>
                </a:solidFill>
                <a:latin typeface="微软雅黑" panose="020B0503020204020204" pitchFamily="34" charset="-122"/>
              </a:rPr>
              <a:t>模板</a:t>
            </a:r>
            <a:r>
              <a:rPr lang="en-US" altLang="zh-CN" sz="100" dirty="0">
                <a:solidFill>
                  <a:schemeClr val="bg2">
                    <a:lumMod val="50000"/>
                  </a:schemeClr>
                </a:solidFill>
                <a:latin typeface="微软雅黑" panose="020B0503020204020204" pitchFamily="34" charset="-122"/>
              </a:rPr>
              <a:t>http://www.1ppt.com/hangye/</a:t>
            </a:r>
            <a:endParaRPr lang="en-US" altLang="zh-CN" sz="100" dirty="0" smtClean="0">
              <a:solidFill>
                <a:schemeClr val="bg2">
                  <a:lumMod val="50000"/>
                </a:schemeClr>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1" cstate="screen"/>
            <a:srcRect/>
            <a:stretch>
              <a:fillRect/>
            </a:stretch>
          </p:blipFill>
          <p:spPr>
            <a:xfrm rot="15300000">
              <a:off x="392931" y="-390354"/>
              <a:ext cx="1819802" cy="1969240"/>
            </a:xfrm>
            <a:prstGeom prst="rect">
              <a:avLst/>
            </a:prstGeom>
          </p:spPr>
        </p:pic>
        <p:sp>
          <p:nvSpPr>
            <p:cNvPr id="3" name="文本框 2"/>
            <p:cNvSpPr txBox="1"/>
            <p:nvPr/>
          </p:nvSpPr>
          <p:spPr>
            <a:xfrm>
              <a:off x="503371" y="332656"/>
              <a:ext cx="1782445" cy="521970"/>
            </a:xfrm>
            <a:prstGeom prst="rect">
              <a:avLst/>
            </a:prstGeom>
            <a:noFill/>
          </p:spPr>
          <p:txBody>
            <a:bodyPr wrap="none" rtlCol="0">
              <a:spAutoFit/>
            </a:bodyPr>
            <a:lstStyle/>
            <a:p>
              <a:pPr algn="ctr"/>
              <a:r>
                <a:rPr lang="en-US" sz="2800" dirty="0">
                  <a:solidFill>
                    <a:schemeClr val="bg1">
                      <a:lumMod val="85000"/>
                    </a:schemeClr>
                  </a:solidFill>
                  <a:cs typeface="+mn-ea"/>
                  <a:sym typeface="+mn-lt"/>
                </a:rPr>
                <a:t>2.3 Rollup</a:t>
              </a:r>
              <a:endParaRPr 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5" cstate="screen"/>
            <a:srcRect/>
            <a:stretch>
              <a:fillRect/>
            </a:stretch>
          </p:blipFill>
          <p:spPr>
            <a:xfrm flipH="1">
              <a:off x="9739942" y="1484784"/>
              <a:ext cx="2452057" cy="5373216"/>
            </a:xfrm>
            <a:prstGeom prst="rect">
              <a:avLst/>
            </a:prstGeom>
          </p:spPr>
        </p:pic>
      </p:grpSp>
      <p:sp>
        <p:nvSpPr>
          <p:cNvPr id="55" name="Rectangle 34"/>
          <p:cNvSpPr/>
          <p:nvPr/>
        </p:nvSpPr>
        <p:spPr>
          <a:xfrm>
            <a:off x="983615" y="1485265"/>
            <a:ext cx="9749155" cy="2030095"/>
          </a:xfrm>
          <a:prstGeom prst="rect">
            <a:avLst/>
          </a:prstGeom>
        </p:spPr>
        <p:txBody>
          <a:bodyPr wrap="square">
            <a:spAutoFit/>
          </a:bodyPr>
          <a:lstStyle/>
          <a:p>
            <a:pPr algn="l"/>
            <a:r>
              <a:rPr lang="en-US">
                <a:solidFill>
                  <a:schemeClr val="bg1">
                    <a:lumMod val="85000"/>
                  </a:schemeClr>
                </a:solidFill>
                <a:cs typeface="+mn-ea"/>
                <a:sym typeface="+mn-lt"/>
              </a:rPr>
              <a:t>在生产环境下，Vite使用Rollup来进行打包</a:t>
            </a:r>
            <a:endParaRPr lang="en-US">
              <a:solidFill>
                <a:schemeClr val="bg1">
                  <a:lumMod val="85000"/>
                </a:schemeClr>
              </a:solidFill>
              <a:cs typeface="+mn-ea"/>
              <a:sym typeface="+mn-lt"/>
            </a:endParaRPr>
          </a:p>
          <a:p>
            <a:pPr algn="l"/>
            <a:r>
              <a:rPr lang="en-US">
                <a:solidFill>
                  <a:schemeClr val="bg1">
                    <a:lumMod val="85000"/>
                  </a:schemeClr>
                </a:solidFill>
                <a:cs typeface="+mn-ea"/>
                <a:sym typeface="+mn-lt"/>
              </a:rPr>
              <a:t>Rollup是基于ESM的JavaScript打包工具。相比于其他打包工具如Webpack，他总是能打出更小、更快的包。因为 </a:t>
            </a:r>
            <a:r>
              <a:rPr lang="en-US">
                <a:solidFill>
                  <a:srgbClr val="7BA40B"/>
                </a:solidFill>
                <a:cs typeface="+mn-ea"/>
                <a:sym typeface="+mn-lt"/>
              </a:rPr>
              <a:t>Rollup 基于 ESM 模块</a:t>
            </a:r>
            <a:r>
              <a:rPr lang="en-US">
                <a:solidFill>
                  <a:schemeClr val="bg1">
                    <a:lumMod val="85000"/>
                  </a:schemeClr>
                </a:solidFill>
                <a:cs typeface="+mn-ea"/>
                <a:sym typeface="+mn-lt"/>
              </a:rPr>
              <a:t>，比 Webpack 和 Browserify 使用的 CommonJS模块机制更高效。Rollup的亮点在于同一个地方，一次性加载。</a:t>
            </a:r>
            <a:r>
              <a:rPr lang="en-US">
                <a:solidFill>
                  <a:srgbClr val="7BA40B"/>
                </a:solidFill>
                <a:cs typeface="+mn-ea"/>
                <a:sym typeface="+mn-lt"/>
              </a:rPr>
              <a:t>能针对源码进行 Tree Shaking</a:t>
            </a:r>
            <a:r>
              <a:rPr lang="en-US">
                <a:solidFill>
                  <a:schemeClr val="bg1">
                    <a:lumMod val="85000"/>
                  </a:schemeClr>
                </a:solidFill>
                <a:cs typeface="+mn-ea"/>
                <a:sym typeface="+mn-lt"/>
              </a:rPr>
              <a:t>(去除那些已被定义但没被使用的代码)，以及 Scope Hoisting  以减小输出文件大小提升运行性能。</a:t>
            </a:r>
            <a:endParaRPr lang="en-US">
              <a:solidFill>
                <a:schemeClr val="bg1">
                  <a:lumMod val="85000"/>
                </a:schemeClr>
              </a:solidFill>
              <a:cs typeface="+mn-ea"/>
              <a:sym typeface="+mn-lt"/>
            </a:endParaRPr>
          </a:p>
          <a:p>
            <a:pPr algn="l"/>
            <a:r>
              <a:rPr lang="en-US">
                <a:solidFill>
                  <a:schemeClr val="bg1">
                    <a:lumMod val="85000"/>
                  </a:schemeClr>
                </a:solidFill>
                <a:cs typeface="+mn-ea"/>
                <a:sym typeface="+mn-lt"/>
              </a:rPr>
              <a:t>Rollup分为build（构建）阶段和output generate（输出生成）阶段。</a:t>
            </a:r>
            <a:endParaRPr lang="en-US">
              <a:solidFill>
                <a:schemeClr val="bg1">
                  <a:lumMod val="85000"/>
                </a:schemeClr>
              </a:solidFill>
              <a:cs typeface="+mn-ea"/>
              <a:sym typeface="+mn-lt"/>
            </a:endParaRPr>
          </a:p>
          <a:p>
            <a:pPr algn="l"/>
            <a:endParaRPr lang="en-US">
              <a:solidFill>
                <a:schemeClr val="bg1">
                  <a:lumMod val="85000"/>
                </a:schemeClr>
              </a:solidFill>
              <a:cs typeface="+mn-ea"/>
              <a:sym typeface="+mn-lt"/>
            </a:endParaRPr>
          </a:p>
        </p:txBody>
      </p:sp>
      <p:sp>
        <p:nvSpPr>
          <p:cNvPr id="46" name="TextBox 45"/>
          <p:cNvSpPr txBox="1"/>
          <p:nvPr/>
        </p:nvSpPr>
        <p:spPr>
          <a:xfrm>
            <a:off x="533839" y="6525344"/>
            <a:ext cx="1440159" cy="123111"/>
          </a:xfrm>
          <a:prstGeom prst="rect">
            <a:avLst/>
          </a:prstGeom>
          <a:noFill/>
        </p:spPr>
        <p:txBody>
          <a:bodyPr wrap="square" rtlCol="0">
            <a:spAutoFit/>
          </a:bodyPr>
          <a:lstStyle/>
          <a:p>
            <a:pPr>
              <a:lnSpc>
                <a:spcPct val="200000"/>
              </a:lnSpc>
            </a:pPr>
            <a:r>
              <a:rPr lang="zh-CN" altLang="en-US" sz="100" dirty="0">
                <a:solidFill>
                  <a:schemeClr val="bg2">
                    <a:lumMod val="50000"/>
                  </a:schemeClr>
                </a:solidFill>
                <a:latin typeface="微软雅黑" panose="020B0503020204020204" pitchFamily="34" charset="-122"/>
              </a:rPr>
              <a:t>行</a:t>
            </a:r>
            <a:r>
              <a:rPr lang="zh-CN" altLang="en-US" sz="100" dirty="0" smtClean="0">
                <a:solidFill>
                  <a:schemeClr val="bg2">
                    <a:lumMod val="50000"/>
                  </a:schemeClr>
                </a:solidFill>
                <a:latin typeface="微软雅黑" panose="020B0503020204020204" pitchFamily="34" charset="-122"/>
              </a:rPr>
              <a:t>业</a:t>
            </a:r>
            <a:r>
              <a:rPr lang="en-US" altLang="zh-CN" sz="100" dirty="0" smtClean="0">
                <a:solidFill>
                  <a:schemeClr val="bg2">
                    <a:lumMod val="50000"/>
                  </a:schemeClr>
                </a:solidFill>
                <a:latin typeface="微软雅黑" panose="020B0503020204020204" pitchFamily="34" charset="-122"/>
              </a:rPr>
              <a:t>PPT</a:t>
            </a:r>
            <a:r>
              <a:rPr lang="zh-CN" altLang="en-US" sz="100" dirty="0" smtClean="0">
                <a:solidFill>
                  <a:schemeClr val="bg2">
                    <a:lumMod val="50000"/>
                  </a:schemeClr>
                </a:solidFill>
                <a:latin typeface="微软雅黑" panose="020B0503020204020204" pitchFamily="34" charset="-122"/>
              </a:rPr>
              <a:t>模板</a:t>
            </a:r>
            <a:r>
              <a:rPr lang="en-US" altLang="zh-CN" sz="100" dirty="0">
                <a:solidFill>
                  <a:schemeClr val="bg2">
                    <a:lumMod val="50000"/>
                  </a:schemeClr>
                </a:solidFill>
                <a:latin typeface="微软雅黑" panose="020B0503020204020204" pitchFamily="34" charset="-122"/>
              </a:rPr>
              <a:t>http://www.1ppt.com/hangye/</a:t>
            </a:r>
            <a:endParaRPr lang="en-US" altLang="zh-CN" sz="100" dirty="0" smtClean="0">
              <a:solidFill>
                <a:schemeClr val="bg2">
                  <a:lumMod val="50000"/>
                </a:schemeClr>
              </a:solidFill>
              <a:latin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1" cstate="screen"/>
          <a:srcRect/>
          <a:stretch>
            <a:fillRect/>
          </a:stretch>
        </p:blipFill>
        <p:spPr>
          <a:xfrm rot="15300000">
            <a:off x="1598933" y="-437442"/>
            <a:ext cx="6416674" cy="6943596"/>
          </a:xfrm>
          <a:prstGeom prst="rect">
            <a:avLst/>
          </a:prstGeom>
        </p:spPr>
      </p:pic>
      <p:sp>
        <p:nvSpPr>
          <p:cNvPr id="12" name="文本框 11"/>
          <p:cNvSpPr txBox="1"/>
          <p:nvPr/>
        </p:nvSpPr>
        <p:spPr>
          <a:xfrm>
            <a:off x="4717638" y="2492782"/>
            <a:ext cx="2621280" cy="829945"/>
          </a:xfrm>
          <a:prstGeom prst="rect">
            <a:avLst/>
          </a:prstGeom>
          <a:noFill/>
        </p:spPr>
        <p:txBody>
          <a:bodyPr wrap="none" rtlCol="0">
            <a:spAutoFit/>
          </a:bodyPr>
          <a:lstStyle/>
          <a:p>
            <a:pPr algn="l"/>
            <a:r>
              <a:rPr lang="zh-CN" altLang="en-US" sz="4800" b="1" dirty="0">
                <a:solidFill>
                  <a:schemeClr val="bg1">
                    <a:lumMod val="85000"/>
                  </a:schemeClr>
                </a:solidFill>
                <a:cs typeface="+mn-ea"/>
                <a:sym typeface="+mn-lt"/>
              </a:rPr>
              <a:t>核心</a:t>
            </a:r>
            <a:r>
              <a:rPr lang="zh-CN" altLang="en-US" sz="4800" b="1" dirty="0">
                <a:solidFill>
                  <a:schemeClr val="bg1">
                    <a:lumMod val="85000"/>
                  </a:schemeClr>
                </a:solidFill>
                <a:cs typeface="+mn-ea"/>
                <a:sym typeface="+mn-lt"/>
              </a:rPr>
              <a:t>原理</a:t>
            </a:r>
            <a:endParaRPr lang="zh-CN" altLang="en-US" sz="4800" b="1" dirty="0">
              <a:solidFill>
                <a:schemeClr val="bg1">
                  <a:lumMod val="85000"/>
                </a:schemeClr>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Tm="6600">
        <p:blinds dir="vert"/>
      </p:transition>
    </mc:Choice>
    <mc:Fallback>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00.xml><?xml version="1.0" encoding="utf-8"?>
<p:tagLst xmlns:p="http://schemas.openxmlformats.org/presentationml/2006/main">
  <p:tag name="PA" val="v3.0.1"/>
</p:tagLst>
</file>

<file path=ppt/tags/tag101.xml><?xml version="1.0" encoding="utf-8"?>
<p:tagLst xmlns:p="http://schemas.openxmlformats.org/presentationml/2006/main">
  <p:tag name="KSO_WM_UNIT_PLACING_PICTURE_USER_VIEWPORT" val="{&quot;height&quot;:8461.75748031496,&quot;width&quot;:3861.507086614173}"/>
</p:tagLst>
</file>

<file path=ppt/tags/tag102.xml><?xml version="1.0" encoding="utf-8"?>
<p:tagLst xmlns:p="http://schemas.openxmlformats.org/presentationml/2006/main">
  <p:tag name="KSO_WM_UNIT_PLACING_PICTURE_USER_VIEWPORT" val="{&quot;height&quot;:5554,&quot;width&quot;:10564}"/>
</p:tagLst>
</file>

<file path=ppt/tags/tag103.xml><?xml version="1.0" encoding="utf-8"?>
<p:tagLst xmlns:p="http://schemas.openxmlformats.org/presentationml/2006/main">
  <p:tag name="KSO_WM_UNIT_PLACING_PICTURE_USER_VIEWPORT" val="{&quot;height&quot;:3101.1653543307084,&quot;width&quot;:2865.8299212598426}"/>
</p:tagLst>
</file>

<file path=ppt/tags/tag104.xml><?xml version="1.0" encoding="utf-8"?>
<p:tagLst xmlns:p="http://schemas.openxmlformats.org/presentationml/2006/main">
  <p:tag name="PA" val="v3.0.1"/>
</p:tagLst>
</file>

<file path=ppt/tags/tag105.xml><?xml version="1.0" encoding="utf-8"?>
<p:tagLst xmlns:p="http://schemas.openxmlformats.org/presentationml/2006/main">
  <p:tag name="PA" val="v3.0.1"/>
</p:tagLst>
</file>

<file path=ppt/tags/tag106.xml><?xml version="1.0" encoding="utf-8"?>
<p:tagLst xmlns:p="http://schemas.openxmlformats.org/presentationml/2006/main">
  <p:tag name="PA" val="v3.0.1"/>
</p:tagLst>
</file>

<file path=ppt/tags/tag107.xml><?xml version="1.0" encoding="utf-8"?>
<p:tagLst xmlns:p="http://schemas.openxmlformats.org/presentationml/2006/main">
  <p:tag name="KSO_WM_UNIT_PLACING_PICTURE_USER_VIEWPORT" val="{&quot;height&quot;:8461.75748031496,&quot;width&quot;:3861.507086614173}"/>
</p:tagLst>
</file>

<file path=ppt/tags/tag108.xml><?xml version="1.0" encoding="utf-8"?>
<p:tagLst xmlns:p="http://schemas.openxmlformats.org/presentationml/2006/main">
  <p:tag name="KSO_WM_UNIT_PLACING_PICTURE_USER_VIEWPORT" val="{&quot;height&quot;:3101.1653543307084,&quot;width&quot;:2865.8299212598426}"/>
</p:tagLst>
</file>

<file path=ppt/tags/tag109.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10.xml><?xml version="1.0" encoding="utf-8"?>
<p:tagLst xmlns:p="http://schemas.openxmlformats.org/presentationml/2006/main">
  <p:tag name="PA" val="v3.0.1"/>
</p:tagLst>
</file>

<file path=ppt/tags/tag111.xml><?xml version="1.0" encoding="utf-8"?>
<p:tagLst xmlns:p="http://schemas.openxmlformats.org/presentationml/2006/main">
  <p:tag name="PA" val="v3.0.1"/>
</p:tagLst>
</file>

<file path=ppt/tags/tag112.xml><?xml version="1.0" encoding="utf-8"?>
<p:tagLst xmlns:p="http://schemas.openxmlformats.org/presentationml/2006/main">
  <p:tag name="KSO_WM_UNIT_PLACING_PICTURE_USER_VIEWPORT" val="{&quot;height&quot;:8461.75748031496,&quot;width&quot;:3861.507086614173}"/>
</p:tagLst>
</file>

<file path=ppt/tags/tag113.xml><?xml version="1.0" encoding="utf-8"?>
<p:tagLst xmlns:p="http://schemas.openxmlformats.org/presentationml/2006/main">
  <p:tag name="KSO_WM_UNIT_PLACING_PICTURE_USER_VIEWPORT" val="{&quot;height&quot;:3101.1653543307084,&quot;width&quot;:2865.8299212598426}"/>
</p:tagLst>
</file>

<file path=ppt/tags/tag114.xml><?xml version="1.0" encoding="utf-8"?>
<p:tagLst xmlns:p="http://schemas.openxmlformats.org/presentationml/2006/main">
  <p:tag name="PA" val="v3.0.1"/>
</p:tagLst>
</file>

<file path=ppt/tags/tag115.xml><?xml version="1.0" encoding="utf-8"?>
<p:tagLst xmlns:p="http://schemas.openxmlformats.org/presentationml/2006/main">
  <p:tag name="PA" val="v3.0.1"/>
</p:tagLst>
</file>

<file path=ppt/tags/tag116.xml><?xml version="1.0" encoding="utf-8"?>
<p:tagLst xmlns:p="http://schemas.openxmlformats.org/presentationml/2006/main">
  <p:tag name="PA" val="v3.0.1"/>
</p:tagLst>
</file>

<file path=ppt/tags/tag117.xml><?xml version="1.0" encoding="utf-8"?>
<p:tagLst xmlns:p="http://schemas.openxmlformats.org/presentationml/2006/main">
  <p:tag name="KSO_WM_UNIT_PLACING_PICTURE_USER_VIEWPORT" val="{&quot;height&quot;:8461.75748031496,&quot;width&quot;:3861.507086614173}"/>
</p:tagLst>
</file>

<file path=ppt/tags/tag118.xml><?xml version="1.0" encoding="utf-8"?>
<p:tagLst xmlns:p="http://schemas.openxmlformats.org/presentationml/2006/main">
  <p:tag name="PA" val="v3.0.1"/>
</p:tagLst>
</file>

<file path=ppt/tags/tag119.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20.xml><?xml version="1.0" encoding="utf-8"?>
<p:tagLst xmlns:p="http://schemas.openxmlformats.org/presentationml/2006/main">
  <p:tag name="PA" val="v3.0.1"/>
</p:tagLst>
</file>

<file path=ppt/tags/tag121.xml><?xml version="1.0" encoding="utf-8"?>
<p:tagLst xmlns:p="http://schemas.openxmlformats.org/presentationml/2006/main">
  <p:tag name="KSO_WM_UNIT_PLACING_PICTURE_USER_VIEWPORT" val="{&quot;height&quot;:10934.7968503937,&quot;width&quot;:10104.99842519685}"/>
</p:tagLst>
</file>

<file path=ppt/tags/tag122.xml><?xml version="1.0" encoding="utf-8"?>
<p:tagLst xmlns:p="http://schemas.openxmlformats.org/presentationml/2006/main">
  <p:tag name="TIMING" val="|0.4|0.9|0.9|0.7|0.5|0.7|0.8|0.6|0.8|0.8|0.9"/>
</p:tagLst>
</file>

<file path=ppt/tags/tag123.xml><?xml version="1.0" encoding="utf-8"?>
<p:tagLst xmlns:p="http://schemas.openxmlformats.org/presentationml/2006/main">
  <p:tag name="KSO_WM_UNIT_PLACING_PICTURE_USER_VIEWPORT" val="{&quot;height&quot;:3101.1653543307084,&quot;width&quot;:2865.8299212598426}"/>
</p:tagLst>
</file>

<file path=ppt/tags/tag124.xml><?xml version="1.0" encoding="utf-8"?>
<p:tagLst xmlns:p="http://schemas.openxmlformats.org/presentationml/2006/main">
  <p:tag name="PA" val="v3.0.1"/>
</p:tagLst>
</file>

<file path=ppt/tags/tag125.xml><?xml version="1.0" encoding="utf-8"?>
<p:tagLst xmlns:p="http://schemas.openxmlformats.org/presentationml/2006/main">
  <p:tag name="PA" val="v3.0.1"/>
</p:tagLst>
</file>

<file path=ppt/tags/tag126.xml><?xml version="1.0" encoding="utf-8"?>
<p:tagLst xmlns:p="http://schemas.openxmlformats.org/presentationml/2006/main">
  <p:tag name="PA" val="v3.0.1"/>
</p:tagLst>
</file>

<file path=ppt/tags/tag127.xml><?xml version="1.0" encoding="utf-8"?>
<p:tagLst xmlns:p="http://schemas.openxmlformats.org/presentationml/2006/main">
  <p:tag name="KSO_WM_UNIT_PLACING_PICTURE_USER_VIEWPORT" val="{&quot;height&quot;:8461.75748031496,&quot;width&quot;:3861.507086614173}"/>
</p:tagLst>
</file>

<file path=ppt/tags/tag128.xml><?xml version="1.0" encoding="utf-8"?>
<p:tagLst xmlns:p="http://schemas.openxmlformats.org/presentationml/2006/main">
  <p:tag name="KSO_WM_UNIT_PLACING_PICTURE_USER_VIEWPORT" val="{&quot;height&quot;:3101.1653543307084,&quot;width&quot;:2865.8299212598426}"/>
</p:tagLst>
</file>

<file path=ppt/tags/tag129.xml><?xml version="1.0" encoding="utf-8"?>
<p:tagLst xmlns:p="http://schemas.openxmlformats.org/presentationml/2006/main">
  <p:tag name="PA" val="v3.0.1"/>
</p:tagLst>
</file>

<file path=ppt/tags/tag13.xml><?xml version="1.0" encoding="utf-8"?>
<p:tagLst xmlns:p="http://schemas.openxmlformats.org/presentationml/2006/main">
  <p:tag name="TIMING" val="|0.4|0.9|0.9|0.7|0.5|0.7|0.8|0.6|0.8|0.8|0.9"/>
</p:tagLst>
</file>

<file path=ppt/tags/tag130.xml><?xml version="1.0" encoding="utf-8"?>
<p:tagLst xmlns:p="http://schemas.openxmlformats.org/presentationml/2006/main">
  <p:tag name="PA" val="v3.0.1"/>
</p:tagLst>
</file>

<file path=ppt/tags/tag131.xml><?xml version="1.0" encoding="utf-8"?>
<p:tagLst xmlns:p="http://schemas.openxmlformats.org/presentationml/2006/main">
  <p:tag name="PA" val="v3.0.1"/>
</p:tagLst>
</file>

<file path=ppt/tags/tag132.xml><?xml version="1.0" encoding="utf-8"?>
<p:tagLst xmlns:p="http://schemas.openxmlformats.org/presentationml/2006/main">
  <p:tag name="KSO_WM_UNIT_PLACING_PICTURE_USER_VIEWPORT" val="{&quot;height&quot;:8461.75748031496,&quot;width&quot;:3861.507086614173}"/>
</p:tagLst>
</file>

<file path=ppt/tags/tag133.xml><?xml version="1.0" encoding="utf-8"?>
<p:tagLst xmlns:p="http://schemas.openxmlformats.org/presentationml/2006/main">
  <p:tag name="KSO_WM_UNIT_PLACING_PICTURE_USER_VIEWPORT" val="{&quot;height&quot;:3101.1653543307084,&quot;width&quot;:2865.8299212598426}"/>
</p:tagLst>
</file>

<file path=ppt/tags/tag134.xml><?xml version="1.0" encoding="utf-8"?>
<p:tagLst xmlns:p="http://schemas.openxmlformats.org/presentationml/2006/main">
  <p:tag name="PA" val="v3.0.1"/>
</p:tagLst>
</file>

<file path=ppt/tags/tag135.xml><?xml version="1.0" encoding="utf-8"?>
<p:tagLst xmlns:p="http://schemas.openxmlformats.org/presentationml/2006/main">
  <p:tag name="PA" val="v3.0.1"/>
</p:tagLst>
</file>

<file path=ppt/tags/tag136.xml><?xml version="1.0" encoding="utf-8"?>
<p:tagLst xmlns:p="http://schemas.openxmlformats.org/presentationml/2006/main">
  <p:tag name="PA" val="v3.0.1"/>
</p:tagLst>
</file>

<file path=ppt/tags/tag137.xml><?xml version="1.0" encoding="utf-8"?>
<p:tagLst xmlns:p="http://schemas.openxmlformats.org/presentationml/2006/main">
  <p:tag name="KSO_WM_UNIT_PLACING_PICTURE_USER_VIEWPORT" val="{&quot;height&quot;:8461.75748031496,&quot;width&quot;:3861.507086614173}"/>
</p:tagLst>
</file>

<file path=ppt/tags/tag138.xml><?xml version="1.0" encoding="utf-8"?>
<p:tagLst xmlns:p="http://schemas.openxmlformats.org/presentationml/2006/main">
  <p:tag name="KSO_WM_UNIT_PLACING_PICTURE_USER_VIEWPORT" val="{&quot;height&quot;:7620,&quot;width&quot;:12375}"/>
</p:tagLst>
</file>

<file path=ppt/tags/tag139.xml><?xml version="1.0" encoding="utf-8"?>
<p:tagLst xmlns:p="http://schemas.openxmlformats.org/presentationml/2006/main">
  <p:tag name="KSO_WM_UNIT_PLACING_PICTURE_USER_VIEWPORT" val="{&quot;height&quot;:3101.1653543307084,&quot;width&quot;:2865.8299212598426}"/>
</p:tagLst>
</file>

<file path=ppt/tags/tag14.xml><?xml version="1.0" encoding="utf-8"?>
<p:tagLst xmlns:p="http://schemas.openxmlformats.org/presentationml/2006/main">
  <p:tag name="TIMING" val="|0.4|0.9|0.9|0.7|0.5|0.7|0.8|0.6|0.8|0.8|0.9"/>
</p:tagLst>
</file>

<file path=ppt/tags/tag140.xml><?xml version="1.0" encoding="utf-8"?>
<p:tagLst xmlns:p="http://schemas.openxmlformats.org/presentationml/2006/main">
  <p:tag name="PA" val="v3.0.1"/>
</p:tagLst>
</file>

<file path=ppt/tags/tag141.xml><?xml version="1.0" encoding="utf-8"?>
<p:tagLst xmlns:p="http://schemas.openxmlformats.org/presentationml/2006/main">
  <p:tag name="PA" val="v3.0.1"/>
</p:tagLst>
</file>

<file path=ppt/tags/tag142.xml><?xml version="1.0" encoding="utf-8"?>
<p:tagLst xmlns:p="http://schemas.openxmlformats.org/presentationml/2006/main">
  <p:tag name="PA" val="v3.0.1"/>
</p:tagLst>
</file>

<file path=ppt/tags/tag143.xml><?xml version="1.0" encoding="utf-8"?>
<p:tagLst xmlns:p="http://schemas.openxmlformats.org/presentationml/2006/main">
  <p:tag name="KSO_WM_UNIT_PLACING_PICTURE_USER_VIEWPORT" val="{&quot;height&quot;:8461.75748031496,&quot;width&quot;:3861.507086614173}"/>
</p:tagLst>
</file>

<file path=ppt/tags/tag144.xml><?xml version="1.0" encoding="utf-8"?>
<p:tagLst xmlns:p="http://schemas.openxmlformats.org/presentationml/2006/main">
  <p:tag name="KSO_WM_UNIT_PLACING_PICTURE_USER_VIEWPORT" val="{&quot;height&quot;:7620,&quot;width&quot;:12375}"/>
</p:tagLst>
</file>

<file path=ppt/tags/tag145.xml><?xml version="1.0" encoding="utf-8"?>
<p:tagLst xmlns:p="http://schemas.openxmlformats.org/presentationml/2006/main">
  <p:tag name="KSO_WM_UNIT_PLACING_PICTURE_USER_VIEWPORT" val="{&quot;height&quot;:10934.7968503937,&quot;width&quot;:10104.99842519685}"/>
</p:tagLst>
</file>

<file path=ppt/tags/tag146.xml><?xml version="1.0" encoding="utf-8"?>
<p:tagLst xmlns:p="http://schemas.openxmlformats.org/presentationml/2006/main">
  <p:tag name="TIMING" val="|0.4|0.9|0.9|0.7|0.5|0.7|0.8|0.6|0.8|0.8|0.9"/>
</p:tagLst>
</file>

<file path=ppt/tags/tag147.xml><?xml version="1.0" encoding="utf-8"?>
<p:tagLst xmlns:p="http://schemas.openxmlformats.org/presentationml/2006/main">
  <p:tag name="PA" val="v3.0.1"/>
</p:tagLst>
</file>

<file path=ppt/tags/tag148.xml><?xml version="1.0" encoding="utf-8"?>
<p:tagLst xmlns:p="http://schemas.openxmlformats.org/presentationml/2006/main">
  <p:tag name="PA" val="v3.0.1"/>
</p:tagLst>
</file>

<file path=ppt/tags/tag149.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50.xml><?xml version="1.0" encoding="utf-8"?>
<p:tagLst xmlns:p="http://schemas.openxmlformats.org/presentationml/2006/main">
  <p:tag name="TIMING" val="|0.4|0.9|0.9|0.7|0.5|0.7|0.8|0.6|0.8|0.8|0.9"/>
</p:tagLst>
</file>

<file path=ppt/tags/tag151.xml><?xml version="1.0" encoding="utf-8"?>
<p:tagLst xmlns:p="http://schemas.openxmlformats.org/presentationml/2006/main">
  <p:tag name="PA" val="v3.0.1"/>
</p:tagLst>
</file>

<file path=ppt/tags/tag152.xml><?xml version="1.0" encoding="utf-8"?>
<p:tagLst xmlns:p="http://schemas.openxmlformats.org/presentationml/2006/main">
  <p:tag name="PA" val="v3.0.1"/>
</p:tagLst>
</file>

<file path=ppt/tags/tag153.xml><?xml version="1.0" encoding="utf-8"?>
<p:tagLst xmlns:p="http://schemas.openxmlformats.org/presentationml/2006/main">
  <p:tag name="PA" val="v3.0.1"/>
</p:tagLst>
</file>

<file path=ppt/tags/tag154.xml><?xml version="1.0" encoding="utf-8"?>
<p:tagLst xmlns:p="http://schemas.openxmlformats.org/presentationml/2006/main">
  <p:tag name="TIMING" val="|0.4|0.9|0.9|0.7|0.5|0.7|0.8|0.6|0.8|0.8|0.9"/>
</p:tagLst>
</file>

<file path=ppt/tags/tag155.xml><?xml version="1.0" encoding="utf-8"?>
<p:tagLst xmlns:p="http://schemas.openxmlformats.org/presentationml/2006/main">
  <p:tag name="PA" val="v3.0.1"/>
</p:tagLst>
</file>

<file path=ppt/tags/tag156.xml><?xml version="1.0" encoding="utf-8"?>
<p:tagLst xmlns:p="http://schemas.openxmlformats.org/presentationml/2006/main">
  <p:tag name="PA" val="v3.0.1"/>
</p:tagLst>
</file>

<file path=ppt/tags/tag157.xml><?xml version="1.0" encoding="utf-8"?>
<p:tagLst xmlns:p="http://schemas.openxmlformats.org/presentationml/2006/main">
  <p:tag name="PA" val="v3.0.1"/>
</p:tagLst>
</file>

<file path=ppt/tags/tag158.xml><?xml version="1.0" encoding="utf-8"?>
<p:tagLst xmlns:p="http://schemas.openxmlformats.org/presentationml/2006/main">
  <p:tag name="TIMING" val="|0.4|0.9|0.9|0.7|0.5|0.7|0.8|0.6|0.8|0.8|0.9"/>
</p:tagLst>
</file>

<file path=ppt/tags/tag159.xml><?xml version="1.0" encoding="utf-8"?>
<p:tagLst xmlns:p="http://schemas.openxmlformats.org/presentationml/2006/main">
  <p:tag name="KSO_WM_UNIT_PLACING_PICTURE_USER_VIEWPORT" val="{&quot;height&quot;:3101.165354330709,&quot;width&quot;:2865.8299212598426}"/>
</p:tagLst>
</file>

<file path=ppt/tags/tag16.xml><?xml version="1.0" encoding="utf-8"?>
<p:tagLst xmlns:p="http://schemas.openxmlformats.org/presentationml/2006/main">
  <p:tag name="PA" val="v3.0.1"/>
</p:tagLst>
</file>

<file path=ppt/tags/tag160.xml><?xml version="1.0" encoding="utf-8"?>
<p:tagLst xmlns:p="http://schemas.openxmlformats.org/presentationml/2006/main">
  <p:tag name="PA" val="v3.0.1"/>
</p:tagLst>
</file>

<file path=ppt/tags/tag161.xml><?xml version="1.0" encoding="utf-8"?>
<p:tagLst xmlns:p="http://schemas.openxmlformats.org/presentationml/2006/main">
  <p:tag name="PA" val="v3.0.1"/>
</p:tagLst>
</file>

<file path=ppt/tags/tag162.xml><?xml version="1.0" encoding="utf-8"?>
<p:tagLst xmlns:p="http://schemas.openxmlformats.org/presentationml/2006/main">
  <p:tag name="PA" val="v3.0.1"/>
</p:tagLst>
</file>

<file path=ppt/tags/tag163.xml><?xml version="1.0" encoding="utf-8"?>
<p:tagLst xmlns:p="http://schemas.openxmlformats.org/presentationml/2006/main">
  <p:tag name="KSO_WM_UNIT_PLACING_PICTURE_USER_VIEWPORT" val="{&quot;height&quot;:8461.75748031496,&quot;width&quot;:3861.5070866141737}"/>
</p:tagLst>
</file>

<file path=ppt/tags/tag164.xml><?xml version="1.0" encoding="utf-8"?>
<p:tagLst xmlns:p="http://schemas.openxmlformats.org/presentationml/2006/main">
  <p:tag name="KSO_WM_UNIT_PLACING_PICTURE_USER_VIEWPORT" val="{&quot;height&quot;:8835,&quot;width&quot;:11880}"/>
</p:tagLst>
</file>

<file path=ppt/tags/tag165.xml><?xml version="1.0" encoding="utf-8"?>
<p:tagLst xmlns:p="http://schemas.openxmlformats.org/presentationml/2006/main">
  <p:tag name="TIMING" val="|0.4|0.9|0.9|0.7|0.5|0.7|0.8|0.6|0.8|0.8|0.9"/>
</p:tagLst>
</file>

<file path=ppt/tags/tag166.xml><?xml version="1.0" encoding="utf-8"?>
<p:tagLst xmlns:p="http://schemas.openxmlformats.org/presentationml/2006/main">
  <p:tag name="KSO_WM_UNIT_PLACING_PICTURE_USER_VIEWPORT" val="{&quot;height&quot;:3101.165354330709,&quot;width&quot;:2865.8299212598426}"/>
</p:tagLst>
</file>

<file path=ppt/tags/tag167.xml><?xml version="1.0" encoding="utf-8"?>
<p:tagLst xmlns:p="http://schemas.openxmlformats.org/presentationml/2006/main">
  <p:tag name="PA" val="v3.0.1"/>
</p:tagLst>
</file>

<file path=ppt/tags/tag168.xml><?xml version="1.0" encoding="utf-8"?>
<p:tagLst xmlns:p="http://schemas.openxmlformats.org/presentationml/2006/main">
  <p:tag name="PA" val="v3.0.1"/>
</p:tagLst>
</file>

<file path=ppt/tags/tag169.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70.xml><?xml version="1.0" encoding="utf-8"?>
<p:tagLst xmlns:p="http://schemas.openxmlformats.org/presentationml/2006/main">
  <p:tag name="KSO_WM_UNIT_PLACING_PICTURE_USER_VIEWPORT" val="{&quot;height&quot;:8461.75748031496,&quot;width&quot;:3861.5070866141737}"/>
</p:tagLst>
</file>

<file path=ppt/tags/tag171.xml><?xml version="1.0" encoding="utf-8"?>
<p:tagLst xmlns:p="http://schemas.openxmlformats.org/presentationml/2006/main">
  <p:tag name="KSO_WM_UNIT_PLACING_PICTURE_USER_VIEWPORT" val="{&quot;height&quot;:1403,&quot;width&quot;:18256}"/>
</p:tagLst>
</file>

<file path=ppt/tags/tag172.xml><?xml version="1.0" encoding="utf-8"?>
<p:tagLst xmlns:p="http://schemas.openxmlformats.org/presentationml/2006/main">
  <p:tag name="TIMING" val="|0.4|0.9|0.9|0.7|0.5|0.7|0.8|0.6|0.8|0.8|0.9"/>
</p:tagLst>
</file>

<file path=ppt/tags/tag173.xml><?xml version="1.0" encoding="utf-8"?>
<p:tagLst xmlns:p="http://schemas.openxmlformats.org/presentationml/2006/main">
  <p:tag name="KSO_WM_UNIT_PLACING_PICTURE_USER_VIEWPORT" val="{&quot;height&quot;:3101.165354330709,&quot;width&quot;:2865.8299212598426}"/>
</p:tagLst>
</file>

<file path=ppt/tags/tag174.xml><?xml version="1.0" encoding="utf-8"?>
<p:tagLst xmlns:p="http://schemas.openxmlformats.org/presentationml/2006/main">
  <p:tag name="PA" val="v3.0.1"/>
</p:tagLst>
</file>

<file path=ppt/tags/tag175.xml><?xml version="1.0" encoding="utf-8"?>
<p:tagLst xmlns:p="http://schemas.openxmlformats.org/presentationml/2006/main">
  <p:tag name="PA" val="v3.0.1"/>
</p:tagLst>
</file>

<file path=ppt/tags/tag176.xml><?xml version="1.0" encoding="utf-8"?>
<p:tagLst xmlns:p="http://schemas.openxmlformats.org/presentationml/2006/main">
  <p:tag name="PA" val="v3.0.1"/>
</p:tagLst>
</file>

<file path=ppt/tags/tag177.xml><?xml version="1.0" encoding="utf-8"?>
<p:tagLst xmlns:p="http://schemas.openxmlformats.org/presentationml/2006/main">
  <p:tag name="KSO_WM_UNIT_PLACING_PICTURE_USER_VIEWPORT" val="{&quot;height&quot;:8461.75748031496,&quot;width&quot;:3861.5070866141737}"/>
</p:tagLst>
</file>

<file path=ppt/tags/tag178.xml><?xml version="1.0" encoding="utf-8"?>
<p:tagLst xmlns:p="http://schemas.openxmlformats.org/presentationml/2006/main">
  <p:tag name="KSO_WM_UNIT_PLACING_PICTURE_USER_VIEWPORT" val="{&quot;height&quot;:3865,&quot;width&quot;:7987}"/>
</p:tagLst>
</file>

<file path=ppt/tags/tag179.xml><?xml version="1.0" encoding="utf-8"?>
<p:tagLst xmlns:p="http://schemas.openxmlformats.org/presentationml/2006/main">
  <p:tag name="KSO_WM_UNIT_PLACING_PICTURE_USER_VIEWPORT" val="{&quot;height&quot;:8985,&quot;width&quot;:17625}"/>
</p:tagLst>
</file>

<file path=ppt/tags/tag18.xml><?xml version="1.0" encoding="utf-8"?>
<p:tagLst xmlns:p="http://schemas.openxmlformats.org/presentationml/2006/main">
  <p:tag name="TIMING" val="|0.4|0.9|0.9|0.7|0.5|0.7|0.8|0.6|0.8|0.8|0.9"/>
</p:tagLst>
</file>

<file path=ppt/tags/tag180.xml><?xml version="1.0" encoding="utf-8"?>
<p:tagLst xmlns:p="http://schemas.openxmlformats.org/presentationml/2006/main">
  <p:tag name="TIMING" val="|0.4|0.9|0.9|0.7|0.5|0.7|0.8|0.6|0.8|0.8|0.9"/>
</p:tagLst>
</file>

<file path=ppt/tags/tag181.xml><?xml version="1.0" encoding="utf-8"?>
<p:tagLst xmlns:p="http://schemas.openxmlformats.org/presentationml/2006/main">
  <p:tag name="KSO_WM_UNIT_PLACING_PICTURE_USER_VIEWPORT" val="{&quot;height&quot;:3101.165354330709,&quot;width&quot;:2865.8299212598426}"/>
</p:tagLst>
</file>

<file path=ppt/tags/tag182.xml><?xml version="1.0" encoding="utf-8"?>
<p:tagLst xmlns:p="http://schemas.openxmlformats.org/presentationml/2006/main">
  <p:tag name="PA" val="v3.0.1"/>
</p:tagLst>
</file>

<file path=ppt/tags/tag183.xml><?xml version="1.0" encoding="utf-8"?>
<p:tagLst xmlns:p="http://schemas.openxmlformats.org/presentationml/2006/main">
  <p:tag name="PA" val="v3.0.1"/>
</p:tagLst>
</file>

<file path=ppt/tags/tag184.xml><?xml version="1.0" encoding="utf-8"?>
<p:tagLst xmlns:p="http://schemas.openxmlformats.org/presentationml/2006/main">
  <p:tag name="PA" val="v3.0.1"/>
</p:tagLst>
</file>

<file path=ppt/tags/tag185.xml><?xml version="1.0" encoding="utf-8"?>
<p:tagLst xmlns:p="http://schemas.openxmlformats.org/presentationml/2006/main">
  <p:tag name="KSO_WM_UNIT_PLACING_PICTURE_USER_VIEWPORT" val="{&quot;height&quot;:8461.75748031496,&quot;width&quot;:3861.5070866141737}"/>
</p:tagLst>
</file>

<file path=ppt/tags/tag186.xml><?xml version="1.0" encoding="utf-8"?>
<p:tagLst xmlns:p="http://schemas.openxmlformats.org/presentationml/2006/main">
  <p:tag name="TIMING" val="|0.4|0.9|0.9|0.7|0.5|0.7|0.8|0.6|0.8|0.8|0.9"/>
</p:tagLst>
</file>

<file path=ppt/tags/tag187.xml><?xml version="1.0" encoding="utf-8"?>
<p:tagLst xmlns:p="http://schemas.openxmlformats.org/presentationml/2006/main">
  <p:tag name="KSO_WM_UNIT_PLACING_PICTURE_USER_VIEWPORT" val="{&quot;height&quot;:3101.165354330709,&quot;width&quot;:2865.8299212598426}"/>
</p:tagLst>
</file>

<file path=ppt/tags/tag188.xml><?xml version="1.0" encoding="utf-8"?>
<p:tagLst xmlns:p="http://schemas.openxmlformats.org/presentationml/2006/main">
  <p:tag name="PA" val="v3.0.1"/>
</p:tagLst>
</file>

<file path=ppt/tags/tag189.xml><?xml version="1.0" encoding="utf-8"?>
<p:tagLst xmlns:p="http://schemas.openxmlformats.org/presentationml/2006/main">
  <p:tag name="PA" val="v3.0.1"/>
</p:tagLst>
</file>

<file path=ppt/tags/tag19.xml><?xml version="1.0" encoding="utf-8"?>
<p:tagLst xmlns:p="http://schemas.openxmlformats.org/presentationml/2006/main">
  <p:tag name="TIMING" val="|0.4|0.9|0.9|0.7|0.5|0.7|0.8|0.6|0.8|0.8|0.9"/>
</p:tagLst>
</file>

<file path=ppt/tags/tag190.xml><?xml version="1.0" encoding="utf-8"?>
<p:tagLst xmlns:p="http://schemas.openxmlformats.org/presentationml/2006/main">
  <p:tag name="PA" val="v3.0.1"/>
</p:tagLst>
</file>

<file path=ppt/tags/tag191.xml><?xml version="1.0" encoding="utf-8"?>
<p:tagLst xmlns:p="http://schemas.openxmlformats.org/presentationml/2006/main">
  <p:tag name="KSO_WM_UNIT_PLACING_PICTURE_USER_VIEWPORT" val="{&quot;height&quot;:8461.75748031496,&quot;width&quot;:3861.5070866141737}"/>
</p:tagLst>
</file>

<file path=ppt/tags/tag192.xml><?xml version="1.0" encoding="utf-8"?>
<p:tagLst xmlns:p="http://schemas.openxmlformats.org/presentationml/2006/main">
  <p:tag name="TIMING" val="|0.4|0.9|0.9|0.7|0.5|0.7|0.8|0.6|0.8|0.8|0.9"/>
</p:tagLst>
</file>

<file path=ppt/tags/tag193.xml><?xml version="1.0" encoding="utf-8"?>
<p:tagLst xmlns:p="http://schemas.openxmlformats.org/presentationml/2006/main">
  <p:tag name="KSO_WM_UNIT_PLACING_PICTURE_USER_VIEWPORT" val="{&quot;height&quot;:3101.165354330709,&quot;width&quot;:2865.8299212598426}"/>
</p:tagLst>
</file>

<file path=ppt/tags/tag194.xml><?xml version="1.0" encoding="utf-8"?>
<p:tagLst xmlns:p="http://schemas.openxmlformats.org/presentationml/2006/main">
  <p:tag name="PA" val="v3.0.1"/>
</p:tagLst>
</file>

<file path=ppt/tags/tag195.xml><?xml version="1.0" encoding="utf-8"?>
<p:tagLst xmlns:p="http://schemas.openxmlformats.org/presentationml/2006/main">
  <p:tag name="PA" val="v3.0.1"/>
</p:tagLst>
</file>

<file path=ppt/tags/tag196.xml><?xml version="1.0" encoding="utf-8"?>
<p:tagLst xmlns:p="http://schemas.openxmlformats.org/presentationml/2006/main">
  <p:tag name="PA" val="v3.0.1"/>
</p:tagLst>
</file>

<file path=ppt/tags/tag197.xml><?xml version="1.0" encoding="utf-8"?>
<p:tagLst xmlns:p="http://schemas.openxmlformats.org/presentationml/2006/main">
  <p:tag name="KSO_WM_UNIT_PLACING_PICTURE_USER_VIEWPORT" val="{&quot;height&quot;:8461.75748031496,&quot;width&quot;:3861.5070866141737}"/>
</p:tagLst>
</file>

<file path=ppt/tags/tag198.xml><?xml version="1.0" encoding="utf-8"?>
<p:tagLst xmlns:p="http://schemas.openxmlformats.org/presentationml/2006/main">
  <p:tag name="TIMING" val="|0.4|0.9|0.9|0.7|0.5|0.7|0.8|0.6|0.8|0.8|0.9"/>
</p:tagLst>
</file>

<file path=ppt/tags/tag19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00.xml><?xml version="1.0" encoding="utf-8"?>
<p:tagLst xmlns:p="http://schemas.openxmlformats.org/presentationml/2006/main">
  <p:tag name="PA" val="v3.0.1"/>
</p:tagLst>
</file>

<file path=ppt/tags/tag201.xml><?xml version="1.0" encoding="utf-8"?>
<p:tagLst xmlns:p="http://schemas.openxmlformats.org/presentationml/2006/main">
  <p:tag name="PA" val="v3.0.1"/>
</p:tagLst>
</file>

<file path=ppt/tags/tag202.xml><?xml version="1.0" encoding="utf-8"?>
<p:tagLst xmlns:p="http://schemas.openxmlformats.org/presentationml/2006/main">
  <p:tag name="TIMING" val="|0.4|0.9|0.9|0.7|0.5|0.7|0.8|0.6|0.8|0.8|0.9"/>
</p:tagLst>
</file>

<file path=ppt/tags/tag203.xml><?xml version="1.0" encoding="utf-8"?>
<p:tagLst xmlns:p="http://schemas.openxmlformats.org/presentationml/2006/main">
  <p:tag name="PA" val="v3.0.1"/>
</p:tagLst>
</file>

<file path=ppt/tags/tag204.xml><?xml version="1.0" encoding="utf-8"?>
<p:tagLst xmlns:p="http://schemas.openxmlformats.org/presentationml/2006/main">
  <p:tag name="PA" val="v3.0.1"/>
</p:tagLst>
</file>

<file path=ppt/tags/tag205.xml><?xml version="1.0" encoding="utf-8"?>
<p:tagLst xmlns:p="http://schemas.openxmlformats.org/presentationml/2006/main">
  <p:tag name="PA" val="v3.0.1"/>
</p:tagLst>
</file>

<file path=ppt/tags/tag206.xml><?xml version="1.0" encoding="utf-8"?>
<p:tagLst xmlns:p="http://schemas.openxmlformats.org/presentationml/2006/main">
  <p:tag name="TIMING" val="|0.4|0.9|0.9|0.7|0.5|0.7|0.8|0.6|0.8|0.8|0.9"/>
</p:tagLst>
</file>

<file path=ppt/tags/tag207.xml><?xml version="1.0" encoding="utf-8"?>
<p:tagLst xmlns:p="http://schemas.openxmlformats.org/presentationml/2006/main">
  <p:tag name="PA" val="v3.0.1"/>
</p:tagLst>
</file>

<file path=ppt/tags/tag208.xml><?xml version="1.0" encoding="utf-8"?>
<p:tagLst xmlns:p="http://schemas.openxmlformats.org/presentationml/2006/main">
  <p:tag name="PA" val="v3.0.1"/>
</p:tagLst>
</file>

<file path=ppt/tags/tag209.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10.xml><?xml version="1.0" encoding="utf-8"?>
<p:tagLst xmlns:p="http://schemas.openxmlformats.org/presentationml/2006/main">
  <p:tag name="PA" val="v3.0.1"/>
</p:tagLst>
</file>

<file path=ppt/tags/tag211.xml><?xml version="1.0" encoding="utf-8"?>
<p:tagLst xmlns:p="http://schemas.openxmlformats.org/presentationml/2006/main">
  <p:tag name="PA" val="v3.0.1"/>
</p:tagLst>
</file>

<file path=ppt/tags/tag212.xml><?xml version="1.0" encoding="utf-8"?>
<p:tagLst xmlns:p="http://schemas.openxmlformats.org/presentationml/2006/main">
  <p:tag name="PA" val="v3.0.1"/>
</p:tagLst>
</file>

<file path=ppt/tags/tag213.xml><?xml version="1.0" encoding="utf-8"?>
<p:tagLst xmlns:p="http://schemas.openxmlformats.org/presentationml/2006/main">
  <p:tag name="TIMING" val="|0.2"/>
</p:tagLst>
</file>

<file path=ppt/tags/tag214.xml><?xml version="1.0" encoding="utf-8"?>
<p:tagLst xmlns:p="http://schemas.openxmlformats.org/presentationml/2006/main">
  <p:tag name="ISPRING_PRESENTATION_TITLE" val="PowerPoint 演示文稿"/>
  <p:tag name="KSO_WPP_MARK_KEY" val="accde328-48ee-4427-8d33-00a46d7eba71"/>
  <p:tag name="COMMONDATA" val="eyJoZGlkIjoiYjM1YjcyOGM2YjhlZmI3OTEzOTk4OTAzMDk0NjA1M2UifQ=="/>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TIMING" val="|0.4|0.9|0.9|0.7|0.5|0.7|0.8|0.6|0.8|0.8|0.9"/>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TIMING" val="|0.4|0.9|0.9|0.7|0.5|0.7|0.8|0.6|0.8|0.8|0.9"/>
</p:tagLst>
</file>

<file path=ppt/tags/tag31.xml><?xml version="1.0" encoding="utf-8"?>
<p:tagLst xmlns:p="http://schemas.openxmlformats.org/presentationml/2006/main">
  <p:tag name="TIMING" val="|0.4|0.9|0.9|0.7|0.5|0.7|0.8|0.6|0.8|0.8|0.9"/>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KSO_WM_UNIT_PLACING_PICTURE_USER_VIEWPORT" val="{&quot;height&quot;:6218,&quot;width&quot;:9449}"/>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KSO_WM_UNIT_PLACING_PICTURE_USER_VIEWPORT" val="{&quot;height&quot;:3375,&quot;width&quot;:8543}"/>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PA" val="v3.0.1"/>
</p:tagLst>
</file>

<file path=ppt/tags/tag59.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PA" val="v3.0.1"/>
</p:tagLst>
</file>

<file path=ppt/tags/tag61.xml><?xml version="1.0" encoding="utf-8"?>
<p:tagLst xmlns:p="http://schemas.openxmlformats.org/presentationml/2006/main">
  <p:tag name="PA" val="v3.0.1"/>
</p:tagLst>
</file>

<file path=ppt/tags/tag62.xml><?xml version="1.0" encoding="utf-8"?>
<p:tagLst xmlns:p="http://schemas.openxmlformats.org/presentationml/2006/main">
  <p:tag name="PA" val="v3.0.1"/>
</p:tagLst>
</file>

<file path=ppt/tags/tag63.xml><?xml version="1.0" encoding="utf-8"?>
<p:tagLst xmlns:p="http://schemas.openxmlformats.org/presentationml/2006/main">
  <p:tag name="PA" val="v3.0.1"/>
</p:tagLst>
</file>

<file path=ppt/tags/tag64.xml><?xml version="1.0" encoding="utf-8"?>
<p:tagLst xmlns:p="http://schemas.openxmlformats.org/presentationml/2006/main">
  <p:tag name="PA" val="v3.0.1"/>
</p:tagLst>
</file>

<file path=ppt/tags/tag65.xml><?xml version="1.0" encoding="utf-8"?>
<p:tagLst xmlns:p="http://schemas.openxmlformats.org/presentationml/2006/main">
  <p:tag name="PA" val="v3.0.1"/>
</p:tagLst>
</file>

<file path=ppt/tags/tag66.xml><?xml version="1.0" encoding="utf-8"?>
<p:tagLst xmlns:p="http://schemas.openxmlformats.org/presentationml/2006/main">
  <p:tag name="PA" val="v3.0.1"/>
</p:tagLst>
</file>

<file path=ppt/tags/tag67.xml><?xml version="1.0" encoding="utf-8"?>
<p:tagLst xmlns:p="http://schemas.openxmlformats.org/presentationml/2006/main">
  <p:tag name="PA" val="v3.0.1"/>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PA" val="v3.0.1"/>
</p:tagLst>
</file>

<file path=ppt/tags/tag7.xml><?xml version="1.0" encoding="utf-8"?>
<p:tagLst xmlns:p="http://schemas.openxmlformats.org/presentationml/2006/main">
  <p:tag name="KSO_WM_UNIT_PLACING_PICTURE_USER_VIEWPORT" val="{&quot;height&quot;:10181.297637795275,&quot;width&quot;:9408.681889763779}"/>
</p:tagLst>
</file>

<file path=ppt/tags/tag70.xml><?xml version="1.0" encoding="utf-8"?>
<p:tagLst xmlns:p="http://schemas.openxmlformats.org/presentationml/2006/main">
  <p:tag name="PA" val="v3.0.1"/>
</p:tagLst>
</file>

<file path=ppt/tags/tag71.xml><?xml version="1.0" encoding="utf-8"?>
<p:tagLst xmlns:p="http://schemas.openxmlformats.org/presentationml/2006/main">
  <p:tag name="PA" val="v3.0.1"/>
</p:tagLst>
</file>

<file path=ppt/tags/tag72.xml><?xml version="1.0" encoding="utf-8"?>
<p:tagLst xmlns:p="http://schemas.openxmlformats.org/presentationml/2006/main">
  <p:tag name="PA" val="v3.0.1"/>
</p:tagLst>
</file>

<file path=ppt/tags/tag73.xml><?xml version="1.0" encoding="utf-8"?>
<p:tagLst xmlns:p="http://schemas.openxmlformats.org/presentationml/2006/main">
  <p:tag name="PA" val="v3.0.1"/>
</p:tagLst>
</file>

<file path=ppt/tags/tag74.xml><?xml version="1.0" encoding="utf-8"?>
<p:tagLst xmlns:p="http://schemas.openxmlformats.org/presentationml/2006/main">
  <p:tag name="PA" val="v3.0.1"/>
</p:tagLst>
</file>

<file path=ppt/tags/tag75.xml><?xml version="1.0" encoding="utf-8"?>
<p:tagLst xmlns:p="http://schemas.openxmlformats.org/presentationml/2006/main">
  <p:tag name="PA" val="v3.0.1"/>
</p:tagLst>
</file>

<file path=ppt/tags/tag76.xml><?xml version="1.0" encoding="utf-8"?>
<p:tagLst xmlns:p="http://schemas.openxmlformats.org/presentationml/2006/main">
  <p:tag name="PA" val="v3.0.1"/>
</p:tagLst>
</file>

<file path=ppt/tags/tag77.xml><?xml version="1.0" encoding="utf-8"?>
<p:tagLst xmlns:p="http://schemas.openxmlformats.org/presentationml/2006/main">
  <p:tag name="PA" val="v3.0.1"/>
</p:tagLst>
</file>

<file path=ppt/tags/tag78.xml><?xml version="1.0" encoding="utf-8"?>
<p:tagLst xmlns:p="http://schemas.openxmlformats.org/presentationml/2006/main">
  <p:tag name="PA" val="v3.0.1"/>
</p:tagLst>
</file>

<file path=ppt/tags/tag79.xml><?xml version="1.0" encoding="utf-8"?>
<p:tagLst xmlns:p="http://schemas.openxmlformats.org/presentationml/2006/main">
  <p:tag name="TIMING" val="|0.4|0.9|0.9|0.7|0.5|0.7|0.8|0.6|0.8|0.8|0.9"/>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PA" val="v3.0.1"/>
</p:tagLst>
</file>

<file path=ppt/tags/tag81.xml><?xml version="1.0" encoding="utf-8"?>
<p:tagLst xmlns:p="http://schemas.openxmlformats.org/presentationml/2006/main">
  <p:tag name="PA" val="v3.0.1"/>
</p:tagLst>
</file>

<file path=ppt/tags/tag82.xml><?xml version="1.0" encoding="utf-8"?>
<p:tagLst xmlns:p="http://schemas.openxmlformats.org/presentationml/2006/main">
  <p:tag name="PA" val="v3.0.1"/>
</p:tagLst>
</file>

<file path=ppt/tags/tag83.xml><?xml version="1.0" encoding="utf-8"?>
<p:tagLst xmlns:p="http://schemas.openxmlformats.org/presentationml/2006/main">
  <p:tag name="PA" val="v3.0.1"/>
</p:tagLst>
</file>

<file path=ppt/tags/tag84.xml><?xml version="1.0" encoding="utf-8"?>
<p:tagLst xmlns:p="http://schemas.openxmlformats.org/presentationml/2006/main">
  <p:tag name="PA" val="v3.0.1"/>
</p:tagLst>
</file>

<file path=ppt/tags/tag85.xml><?xml version="1.0" encoding="utf-8"?>
<p:tagLst xmlns:p="http://schemas.openxmlformats.org/presentationml/2006/main">
  <p:tag name="PA" val="v3.0.1"/>
</p:tagLst>
</file>

<file path=ppt/tags/tag86.xml><?xml version="1.0" encoding="utf-8"?>
<p:tagLst xmlns:p="http://schemas.openxmlformats.org/presentationml/2006/main">
  <p:tag name="KSO_WM_UNIT_PLACING_PICTURE_USER_VIEWPORT" val="{&quot;height&quot;:3101.1653543307084,&quot;width&quot;:2865.8299212598426}"/>
</p:tagLst>
</file>

<file path=ppt/tags/tag87.xml><?xml version="1.0" encoding="utf-8"?>
<p:tagLst xmlns:p="http://schemas.openxmlformats.org/presentationml/2006/main">
  <p:tag name="PA" val="v3.0.1"/>
</p:tagLst>
</file>

<file path=ppt/tags/tag88.xml><?xml version="1.0" encoding="utf-8"?>
<p:tagLst xmlns:p="http://schemas.openxmlformats.org/presentationml/2006/main">
  <p:tag name="PA" val="v3.0.1"/>
</p:tagLst>
</file>

<file path=ppt/tags/tag89.xml><?xml version="1.0" encoding="utf-8"?>
<p:tagLst xmlns:p="http://schemas.openxmlformats.org/presentationml/2006/main">
  <p:tag name="PA" val="v3.0.1"/>
</p:tagLst>
</file>

<file path=ppt/tags/tag9.xml><?xml version="1.0" encoding="utf-8"?>
<p:tagLst xmlns:p="http://schemas.openxmlformats.org/presentationml/2006/main">
  <p:tag name="TIMING" val="|0.9"/>
</p:tagLst>
</file>

<file path=ppt/tags/tag90.xml><?xml version="1.0" encoding="utf-8"?>
<p:tagLst xmlns:p="http://schemas.openxmlformats.org/presentationml/2006/main">
  <p:tag name="KSO_WM_UNIT_PLACING_PICTURE_USER_VIEWPORT" val="{&quot;height&quot;:8461.75748031496,&quot;width&quot;:3861.507086614173}"/>
</p:tagLst>
</file>

<file path=ppt/tags/tag91.xml><?xml version="1.0" encoding="utf-8"?>
<p:tagLst xmlns:p="http://schemas.openxmlformats.org/presentationml/2006/main">
  <p:tag name="KSO_WM_UNIT_PLACING_PICTURE_USER_VIEWPORT" val="{&quot;height&quot;:4634,&quot;width&quot;:9140}"/>
</p:tagLst>
</file>

<file path=ppt/tags/tag92.xml><?xml version="1.0" encoding="utf-8"?>
<p:tagLst xmlns:p="http://schemas.openxmlformats.org/presentationml/2006/main">
  <p:tag name="KSO_WM_UNIT_PLACING_PICTURE_USER_VIEWPORT" val="{&quot;height&quot;:6173,&quot;width&quot;:8227}"/>
</p:tagLst>
</file>

<file path=ppt/tags/tag93.xml><?xml version="1.0" encoding="utf-8"?>
<p:tagLst xmlns:p="http://schemas.openxmlformats.org/presentationml/2006/main">
  <p:tag name="PA" val="v3.0.1"/>
</p:tagLst>
</file>

<file path=ppt/tags/tag94.xml><?xml version="1.0" encoding="utf-8"?>
<p:tagLst xmlns:p="http://schemas.openxmlformats.org/presentationml/2006/main">
  <p:tag name="PA" val="v3.0.1"/>
</p:tagLst>
</file>

<file path=ppt/tags/tag95.xml><?xml version="1.0" encoding="utf-8"?>
<p:tagLst xmlns:p="http://schemas.openxmlformats.org/presentationml/2006/main">
  <p:tag name="PA" val="v3.0.1"/>
</p:tagLst>
</file>

<file path=ppt/tags/tag96.xml><?xml version="1.0" encoding="utf-8"?>
<p:tagLst xmlns:p="http://schemas.openxmlformats.org/presentationml/2006/main">
  <p:tag name="KSO_WM_UNIT_PLACING_PICTURE_USER_VIEWPORT" val="{&quot;height&quot;:4328,&quot;width&quot;:9805}"/>
</p:tagLst>
</file>

<file path=ppt/tags/tag97.xml><?xml version="1.0" encoding="utf-8"?>
<p:tagLst xmlns:p="http://schemas.openxmlformats.org/presentationml/2006/main">
  <p:tag name="KSO_WM_UNIT_PLACING_PICTURE_USER_VIEWPORT" val="{&quot;height&quot;:3101.1653543307084,&quot;width&quot;:2865.8299212598426}"/>
</p:tagLst>
</file>

<file path=ppt/tags/tag98.xml><?xml version="1.0" encoding="utf-8"?>
<p:tagLst xmlns:p="http://schemas.openxmlformats.org/presentationml/2006/main">
  <p:tag name="PA" val="v3.0.1"/>
</p:tagLst>
</file>

<file path=ppt/tags/tag99.xml><?xml version="1.0" encoding="utf-8"?>
<p:tagLst xmlns:p="http://schemas.openxmlformats.org/presentationml/2006/main">
  <p:tag name="PA" val="v3.0.1"/>
</p:tagLst>
</file>

<file path=ppt/theme/theme1.xml><?xml version="1.0" encoding="utf-8"?>
<a:theme xmlns:a="http://schemas.openxmlformats.org/drawingml/2006/main" name="第一PPT，www.1ppt.com">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q3zixev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0</TotalTime>
  <Words>11604</Words>
  <Application>WPS 演示</Application>
  <PresentationFormat>自定义</PresentationFormat>
  <Paragraphs>487</Paragraphs>
  <Slides>52</Slides>
  <Notes>20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52</vt:i4>
      </vt:variant>
    </vt:vector>
  </HeadingPairs>
  <TitlesOfParts>
    <vt:vector size="64" baseType="lpstr">
      <vt:lpstr>Arial</vt:lpstr>
      <vt:lpstr>宋体</vt:lpstr>
      <vt:lpstr>Wingdings</vt:lpstr>
      <vt:lpstr>微软雅黑</vt:lpstr>
      <vt:lpstr>幼圆</vt:lpstr>
      <vt:lpstr>方正细谭黑简体</vt:lpstr>
      <vt:lpstr>黑体</vt:lpstr>
      <vt:lpstr>Arial Unicode MS</vt:lpstr>
      <vt:lpstr>等线</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dc:title>
  <dc:creator>第一PPT</dc:creator>
  <cp:keywords>www.1ppt.com</cp:keywords>
  <dc:description>www.1ppt.com</dc:description>
  <cp:lastModifiedBy>10301</cp:lastModifiedBy>
  <cp:revision>138</cp:revision>
  <dcterms:created xsi:type="dcterms:W3CDTF">2017-02-20T09:50:00Z</dcterms:created>
  <dcterms:modified xsi:type="dcterms:W3CDTF">2023-01-19T10:05:37Z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54CD796AFCC241A58CC71AC19BD1EDDF</vt:lpwstr>
  </property>
  <property fmtid="{D5CDD505-2E9C-101B-9397-08002B2CF9AE}" pid="3" name="KSOProductBuildVer">
    <vt:lpwstr>2052-11.1.0.12132</vt:lpwstr>
  </property>
</Properties>
</file>